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8"/>
  </p:notesMasterIdLst>
  <p:sldIdLst>
    <p:sldId id="256" r:id="rId2"/>
    <p:sldId id="415" r:id="rId3"/>
    <p:sldId id="300" r:id="rId4"/>
    <p:sldId id="450" r:id="rId5"/>
    <p:sldId id="449" r:id="rId6"/>
    <p:sldId id="453" r:id="rId7"/>
    <p:sldId id="454" r:id="rId8"/>
    <p:sldId id="455" r:id="rId9"/>
    <p:sldId id="456" r:id="rId10"/>
    <p:sldId id="457" r:id="rId11"/>
    <p:sldId id="458" r:id="rId12"/>
    <p:sldId id="459" r:id="rId13"/>
    <p:sldId id="460" r:id="rId14"/>
    <p:sldId id="461" r:id="rId15"/>
    <p:sldId id="462" r:id="rId16"/>
    <p:sldId id="463" r:id="rId17"/>
    <p:sldId id="451" r:id="rId18"/>
    <p:sldId id="467" r:id="rId19"/>
    <p:sldId id="464" r:id="rId20"/>
    <p:sldId id="465" r:id="rId21"/>
    <p:sldId id="446" r:id="rId22"/>
    <p:sldId id="466" r:id="rId23"/>
    <p:sldId id="452" r:id="rId24"/>
    <p:sldId id="470" r:id="rId25"/>
    <p:sldId id="468" r:id="rId26"/>
    <p:sldId id="469"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3F11FE-D0EF-4F60-95E5-8FA101D57F8A}">
          <p14:sldIdLst>
            <p14:sldId id="256"/>
            <p14:sldId id="415"/>
            <p14:sldId id="300"/>
            <p14:sldId id="450"/>
          </p14:sldIdLst>
        </p14:section>
        <p14:section name="PASSERINES" id="{157A9453-21B5-4E36-9EE0-71031E180B04}">
          <p14:sldIdLst>
            <p14:sldId id="449"/>
            <p14:sldId id="453"/>
            <p14:sldId id="454"/>
            <p14:sldId id="455"/>
            <p14:sldId id="456"/>
            <p14:sldId id="457"/>
            <p14:sldId id="458"/>
            <p14:sldId id="459"/>
            <p14:sldId id="460"/>
            <p14:sldId id="461"/>
            <p14:sldId id="462"/>
          </p14:sldIdLst>
        </p14:section>
        <p14:section name="SHOREBIRDS" id="{3ED55B8E-B403-4465-97C0-3F26704319C7}">
          <p14:sldIdLst>
            <p14:sldId id="463"/>
            <p14:sldId id="451"/>
            <p14:sldId id="467"/>
          </p14:sldIdLst>
        </p14:section>
        <p14:section name="RAPTORS_CORVIDS" id="{5DB5DD69-90FF-45B1-BC8F-1496B4856932}">
          <p14:sldIdLst>
            <p14:sldId id="464"/>
            <p14:sldId id="465"/>
            <p14:sldId id="446"/>
            <p14:sldId id="466"/>
            <p14:sldId id="452"/>
          </p14:sldIdLst>
        </p14:section>
        <p14:section name="FINAL" id="{27D794D0-0F32-40F7-81FB-2DCA2A89B9CC}">
          <p14:sldIdLst>
            <p14:sldId id="470"/>
            <p14:sldId id="468"/>
            <p14:sldId id="4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B2B"/>
    <a:srgbClr val="D6CC00"/>
    <a:srgbClr val="F3EC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F2986-746B-A4E4-ABB3-B3FFAB307572}" v="4" dt="2023-05-19T22:08:54.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7500" autoAdjust="0"/>
  </p:normalViewPr>
  <p:slideViewPr>
    <p:cSldViewPr snapToGrid="0" showGuides="1">
      <p:cViewPr>
        <p:scale>
          <a:sx n="62" d="100"/>
          <a:sy n="62" d="100"/>
        </p:scale>
        <p:origin x="654" y="834"/>
      </p:cViewPr>
      <p:guideLst/>
    </p:cSldViewPr>
  </p:slideViewPr>
  <p:notesTextViewPr>
    <p:cViewPr>
      <p:scale>
        <a:sx n="1" d="1"/>
        <a:sy n="1" d="1"/>
      </p:scale>
      <p:origin x="0" y="0"/>
    </p:cViewPr>
  </p:notesTextViewPr>
  <p:notesViewPr>
    <p:cSldViewPr snapToGrid="0">
      <p:cViewPr varScale="1">
        <p:scale>
          <a:sx n="99" d="100"/>
          <a:sy n="99" d="100"/>
        </p:scale>
        <p:origin x="352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4c41b0f73f056a0d696a5498bd30f54f6ab452abf59f6b396e8e7be98c2d402::" providerId="AD" clId="Web-{D5CF2986-746B-A4E4-ABB3-B3FFAB307572}"/>
    <pc:docChg chg="modSld">
      <pc:chgData name="Guest User" userId="S::urn:spo:anon#b4c41b0f73f056a0d696a5498bd30f54f6ab452abf59f6b396e8e7be98c2d402::" providerId="AD" clId="Web-{D5CF2986-746B-A4E4-ABB3-B3FFAB307572}" dt="2023-05-19T22:08:54.049" v="3"/>
      <pc:docMkLst>
        <pc:docMk/>
      </pc:docMkLst>
      <pc:sldChg chg="modTransition">
        <pc:chgData name="Guest User" userId="S::urn:spo:anon#b4c41b0f73f056a0d696a5498bd30f54f6ab452abf59f6b396e8e7be98c2d402::" providerId="AD" clId="Web-{D5CF2986-746B-A4E4-ABB3-B3FFAB307572}" dt="2023-05-19T22:08:54.049" v="3"/>
        <pc:sldMkLst>
          <pc:docMk/>
          <pc:sldMk cId="545950332" sldId="45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C6E41D-6F5C-48A3-B171-47C880B4458C}" type="datetimeFigureOut">
              <a:rPr lang="en-US" smtClean="0"/>
              <a:t>5/19/2023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75AB63-05EA-4DB7-8E12-D79A995D081A}" type="slidenum">
              <a:rPr lang="en-US" smtClean="0"/>
              <a:t>‹#›</a:t>
            </a:fld>
            <a:endParaRPr lang="en-US" dirty="0"/>
          </a:p>
        </p:txBody>
      </p:sp>
    </p:spTree>
    <p:extLst>
      <p:ext uri="{BB962C8B-B14F-4D97-AF65-F5344CB8AC3E}">
        <p14:creationId xmlns:p14="http://schemas.microsoft.com/office/powerpoint/2010/main" val="147642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25550" y="708025"/>
            <a:ext cx="4724400" cy="3543300"/>
          </a:xfrm>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2777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xfrm>
            <a:off x="1225550" y="708025"/>
            <a:ext cx="4724400"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Umatilla:</a:t>
            </a:r>
          </a:p>
          <a:p>
            <a:r>
              <a:rPr lang="en-US" altLang="en-US" dirty="0"/>
              <a:t>	-</a:t>
            </a:r>
            <a:r>
              <a:rPr lang="en-US" altLang="en-US" baseline="0" dirty="0"/>
              <a:t> </a:t>
            </a:r>
            <a:r>
              <a:rPr lang="en-US" altLang="en-US" dirty="0"/>
              <a:t>Fort</a:t>
            </a:r>
            <a:r>
              <a:rPr lang="en-US" altLang="en-US" baseline="0" dirty="0"/>
              <a:t> Oregon Master Plan underway.  Next round of planning meetings scheduled for next week.</a:t>
            </a:r>
          </a:p>
          <a:p>
            <a:r>
              <a:rPr lang="en-US" altLang="en-US" baseline="0" dirty="0"/>
              <a:t>	- </a:t>
            </a:r>
            <a:r>
              <a:rPr lang="en-US" altLang="en-US" dirty="0"/>
              <a:t>Waterline project that connects Well</a:t>
            </a:r>
            <a:r>
              <a:rPr lang="en-US" altLang="en-US" baseline="0" dirty="0"/>
              <a:t> #6 &amp; Well #7 to cantonment area has been </a:t>
            </a:r>
            <a:r>
              <a:rPr lang="en-US" altLang="en-US" dirty="0"/>
              <a:t>awarded.</a:t>
            </a:r>
            <a:r>
              <a:rPr lang="en-US" altLang="en-US" baseline="0" dirty="0"/>
              <a:t>  Construction of replacement for Well #1 has been funded and project awarded.  Dispute with OWRD and OHA on repurposing Well #2</a:t>
            </a:r>
            <a:r>
              <a:rPr lang="en-US" altLang="en-US" dirty="0"/>
              <a:t>.</a:t>
            </a:r>
          </a:p>
          <a:p>
            <a:r>
              <a:rPr lang="en-US" altLang="en-US" dirty="0"/>
              <a:t>	- $9.3M</a:t>
            </a:r>
            <a:r>
              <a:rPr lang="en-US" altLang="en-US" baseline="0" dirty="0"/>
              <a:t> MILCON Barracks and $2M SRM Barracks are under design for FY’21 construction.  Draft NDAA includes additional $15.735M Barracks for FY/21 execution.</a:t>
            </a:r>
            <a:endParaRPr lang="en-US" altLang="en-US" dirty="0"/>
          </a:p>
          <a:p>
            <a:endParaRPr lang="en-US" altLang="en-US" dirty="0"/>
          </a:p>
          <a:p>
            <a:r>
              <a:rPr lang="en-US" altLang="en-US" dirty="0"/>
              <a:t>Salem Area Space Plan: Selection of Design</a:t>
            </a:r>
            <a:r>
              <a:rPr lang="en-US" altLang="en-US" baseline="0" dirty="0"/>
              <a:t>-Build contractors underway for November award</a:t>
            </a:r>
            <a:r>
              <a:rPr lang="en-US" altLang="en-US" dirty="0"/>
              <a:t>.</a:t>
            </a:r>
          </a:p>
          <a:p>
            <a:endParaRPr lang="en-US" altLang="en-US" dirty="0"/>
          </a:p>
          <a:p>
            <a:r>
              <a:rPr lang="en-US" altLang="en-US" dirty="0"/>
              <a:t>BOS SAG 131 UFR:  Presently estimated to be $2.9M.  Awaiting release of NGB CR Withhold.</a:t>
            </a:r>
          </a:p>
          <a:p>
            <a:endParaRPr lang="en-US" altLang="en-US" dirty="0"/>
          </a:p>
          <a:p>
            <a:r>
              <a:rPr lang="en-US" altLang="en-US" dirty="0"/>
              <a:t>21-23 Biennium</a:t>
            </a:r>
            <a:r>
              <a:rPr lang="en-US" altLang="en-US" baseline="0" dirty="0"/>
              <a:t> State Budget:  O&amp;M Program directed to prepare two separate 10% budget reduction plans.  If exercised, would result in $1M plus reduction.  Bonding requests submitted for ASLEPs/RAEEPs at </a:t>
            </a:r>
            <a:r>
              <a:rPr lang="en-US" altLang="en-US" baseline="0" dirty="0" err="1"/>
              <a:t>Kliever</a:t>
            </a:r>
            <a:r>
              <a:rPr lang="en-US" altLang="en-US" baseline="0" dirty="0"/>
              <a:t>, Ashland, McMinnville, and Corvallis.</a:t>
            </a:r>
          </a:p>
          <a:p>
            <a:endParaRPr lang="en-US" altLang="en-US" dirty="0"/>
          </a:p>
          <a:p>
            <a:r>
              <a:rPr lang="en-US" altLang="en-US" dirty="0"/>
              <a:t>COVID-19 Impact to Armory</a:t>
            </a:r>
            <a:r>
              <a:rPr lang="en-US" altLang="en-US" baseline="0" dirty="0"/>
              <a:t> rentals:  Social distancing restrictions have resulted in revenue losses of $180,337 over the same period last year.  Non-essential State expenditures continue to be deferred.</a:t>
            </a:r>
            <a:endParaRPr lang="en-US" altLang="en-US" dirty="0"/>
          </a:p>
        </p:txBody>
      </p:sp>
    </p:spTree>
    <p:extLst>
      <p:ext uri="{BB962C8B-B14F-4D97-AF65-F5344CB8AC3E}">
        <p14:creationId xmlns:p14="http://schemas.microsoft.com/office/powerpoint/2010/main" val="116796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220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5AB63-05EA-4DB7-8E12-D79A995D081A}" type="slidenum">
              <a:rPr lang="en-US" smtClean="0"/>
              <a:t>6</a:t>
            </a:fld>
            <a:endParaRPr lang="en-US" dirty="0"/>
          </a:p>
        </p:txBody>
      </p:sp>
    </p:spTree>
    <p:extLst>
      <p:ext uri="{BB962C8B-B14F-4D97-AF65-F5344CB8AC3E}">
        <p14:creationId xmlns:p14="http://schemas.microsoft.com/office/powerpoint/2010/main" val="119920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5AB63-05EA-4DB7-8E12-D79A995D081A}" type="slidenum">
              <a:rPr lang="en-US" smtClean="0"/>
              <a:t>9</a:t>
            </a:fld>
            <a:endParaRPr lang="en-US" dirty="0"/>
          </a:p>
        </p:txBody>
      </p:sp>
    </p:spTree>
    <p:extLst>
      <p:ext uri="{BB962C8B-B14F-4D97-AF65-F5344CB8AC3E}">
        <p14:creationId xmlns:p14="http://schemas.microsoft.com/office/powerpoint/2010/main" val="1571631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5AB63-05EA-4DB7-8E12-D79A995D081A}" type="slidenum">
              <a:rPr lang="en-US" smtClean="0"/>
              <a:t>12</a:t>
            </a:fld>
            <a:endParaRPr lang="en-US" dirty="0"/>
          </a:p>
        </p:txBody>
      </p:sp>
    </p:spTree>
    <p:extLst>
      <p:ext uri="{BB962C8B-B14F-4D97-AF65-F5344CB8AC3E}">
        <p14:creationId xmlns:p14="http://schemas.microsoft.com/office/powerpoint/2010/main" val="377216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Football shaped body, long neck, small round head</a:t>
            </a:r>
          </a:p>
          <a:p>
            <a:pPr marL="171450" indent="-171450">
              <a:buFont typeface="Arial" panose="020B0604020202020204" pitchFamily="34" charset="0"/>
              <a:buChar char="•"/>
            </a:pPr>
            <a:r>
              <a:rPr lang="en-US" dirty="0"/>
              <a:t>M- shorter bill, more continuously curved</a:t>
            </a:r>
          </a:p>
          <a:p>
            <a:pPr marL="171450" indent="-171450">
              <a:buFont typeface="Arial" panose="020B0604020202020204" pitchFamily="34" charset="0"/>
              <a:buChar char="•"/>
            </a:pPr>
            <a:r>
              <a:rPr lang="en-US" dirty="0"/>
              <a:t>F- longer bill, curves at end</a:t>
            </a:r>
          </a:p>
          <a:p>
            <a:pPr marL="171450" indent="-171450">
              <a:buFont typeface="Arial" panose="020B0604020202020204" pitchFamily="34" charset="0"/>
              <a:buChar char="•"/>
            </a:pPr>
            <a:r>
              <a:rPr lang="en-US" dirty="0"/>
              <a:t>Lookalike- whimbrel out of range</a:t>
            </a:r>
          </a:p>
        </p:txBody>
      </p:sp>
      <p:sp>
        <p:nvSpPr>
          <p:cNvPr id="4" name="Slide Number Placeholder 3"/>
          <p:cNvSpPr>
            <a:spLocks noGrp="1"/>
          </p:cNvSpPr>
          <p:nvPr>
            <p:ph type="sldNum" sz="quarter" idx="5"/>
          </p:nvPr>
        </p:nvSpPr>
        <p:spPr/>
        <p:txBody>
          <a:bodyPr/>
          <a:lstStyle/>
          <a:p>
            <a:fld id="{C575AB63-05EA-4DB7-8E12-D79A995D081A}" type="slidenum">
              <a:rPr lang="en-US" smtClean="0"/>
              <a:t>18</a:t>
            </a:fld>
            <a:endParaRPr lang="en-US" dirty="0"/>
          </a:p>
        </p:txBody>
      </p:sp>
    </p:spTree>
    <p:extLst>
      <p:ext uri="{BB962C8B-B14F-4D97-AF65-F5344CB8AC3E}">
        <p14:creationId xmlns:p14="http://schemas.microsoft.com/office/powerpoint/2010/main" val="344508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575AB63-05EA-4DB7-8E12-D79A995D081A}" type="slidenum">
              <a:rPr lang="en-US" smtClean="0"/>
              <a:t>23</a:t>
            </a:fld>
            <a:endParaRPr lang="en-US" dirty="0"/>
          </a:p>
        </p:txBody>
      </p:sp>
    </p:spTree>
    <p:extLst>
      <p:ext uri="{BB962C8B-B14F-4D97-AF65-F5344CB8AC3E}">
        <p14:creationId xmlns:p14="http://schemas.microsoft.com/office/powerpoint/2010/main" val="173529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25550" y="708025"/>
            <a:ext cx="4724400" cy="3543300"/>
          </a:xfrm>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3513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199"/>
            <a:ext cx="7772400" cy="1909763"/>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fld id="{82E587EE-3DC7-4D7B-AF32-93FA5E4F718B}" type="datetime1">
              <a:rPr lang="en-US" altLang="en-US" smtClean="0">
                <a:solidFill>
                  <a:srgbClr val="000000"/>
                </a:solidFill>
              </a:rPr>
              <a:t>5/19/2023</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29808BF-8991-4EC8-9A3C-314660DC77AE}"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8967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7F7608D1-3503-4142-9B84-5C7A88EDA833}" type="datetime1">
              <a:rPr lang="en-US" altLang="en-US" smtClean="0">
                <a:solidFill>
                  <a:srgbClr val="000000"/>
                </a:solidFill>
              </a:rPr>
              <a:t>5/19/2023</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4845C8D-2EB9-4865-AD1F-65CFC1021390}" type="slidenum">
              <a:rPr lang="en-US" altLang="en-US" smtClean="0">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7691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3AA62434-B531-4D35-915C-721B53E7EA86}" type="datetime1">
              <a:rPr lang="en-US" altLang="en-US" smtClean="0">
                <a:solidFill>
                  <a:srgbClr val="000000"/>
                </a:solidFill>
              </a:rPr>
              <a:t>5/19/2023</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4845C8D-2EB9-4865-AD1F-65CFC1021390}" type="slidenum">
              <a:rPr lang="en-US" altLang="en-US" smtClean="0">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442549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2629" y="252787"/>
            <a:ext cx="7132721" cy="856500"/>
          </a:xfrm>
        </p:spPr>
        <p:txBody>
          <a:bodyPr>
            <a:normAutofit/>
          </a:bodyPr>
          <a:lstStyle>
            <a:lvl1pPr>
              <a:defRPr sz="4000"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fld id="{54EC843F-DA38-4D53-988E-93E3DB99E3F8}" type="datetime1">
              <a:rPr lang="en-US" altLang="en-US" smtClean="0">
                <a:solidFill>
                  <a:srgbClr val="000000"/>
                </a:solidFill>
              </a:rPr>
              <a:t>5/19/2023</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2EF20D1-6409-4D05-A6CF-5B76B73F9686}"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34914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14D211B-12CE-4756-BDAD-19758DDE0857}" type="datetime1">
              <a:rPr lang="en-US" altLang="en-US" smtClean="0">
                <a:solidFill>
                  <a:srgbClr val="000000"/>
                </a:solidFill>
              </a:rPr>
              <a:t>5/19/2023</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4845C8D-2EB9-4865-AD1F-65CFC1021390}" type="slidenum">
              <a:rPr lang="en-US" altLang="en-US" smtClean="0">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54223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fld id="{3B1E22F4-872D-4ED0-85DF-9A4A5DFA9ADC}" type="datetime1">
              <a:rPr lang="en-US" altLang="en-US" smtClean="0">
                <a:solidFill>
                  <a:srgbClr val="000000"/>
                </a:solidFill>
              </a:rPr>
              <a:t>5/19/2023</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44845C8D-2EB9-4865-AD1F-65CFC1021390}" type="slidenum">
              <a:rPr lang="en-US" altLang="en-US" smtClean="0">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0810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91915" y="365126"/>
            <a:ext cx="7024625" cy="9663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C87DC6B-A36E-4EBC-95DA-94524EA3900B}" type="datetime1">
              <a:rPr lang="en-US" altLang="en-US" smtClean="0">
                <a:solidFill>
                  <a:srgbClr val="000000"/>
                </a:solidFill>
              </a:rPr>
              <a:t>5/19/2023</a:t>
            </a:fld>
            <a:endParaRPr lang="en-US" altLang="en-US" dirty="0">
              <a:solidFill>
                <a:srgbClr val="000000"/>
              </a:solidFill>
            </a:endParaRP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1CFC8893-5477-42AF-A89A-44828A9DB60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30995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A1A7D5D-DC1E-4F7D-BAB3-2F89D5C2667A}" type="datetime1">
              <a:rPr lang="en-US" altLang="en-US" smtClean="0">
                <a:solidFill>
                  <a:srgbClr val="000000"/>
                </a:solidFill>
              </a:rPr>
              <a:t>5/19/2023</a:t>
            </a:fld>
            <a:endParaRPr lang="en-US" altLang="en-US" dirty="0">
              <a:solidFill>
                <a:srgbClr val="000000"/>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F3AB6578-969A-4E47-B24F-E01133E539C7}"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0331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1FF0D7-6A41-4F0F-B920-F94C06F965AA}" type="datetime1">
              <a:rPr lang="en-US" altLang="en-US" smtClean="0">
                <a:solidFill>
                  <a:srgbClr val="000000"/>
                </a:solidFill>
              </a:rPr>
              <a:t>5/19/2023</a:t>
            </a:fld>
            <a:endParaRPr lang="en-US" altLang="en-US" dirty="0">
              <a:solidFill>
                <a:srgbClr val="000000"/>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2CA2507-E443-49A5-A868-53E9D653C533}"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48369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459" y="1363578"/>
            <a:ext cx="2949178" cy="1189121"/>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52700"/>
            <a:ext cx="2949178"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B68D3F51-9A86-4A6C-AD61-BC0335F33299}" type="datetime1">
              <a:rPr lang="en-US" altLang="en-US" smtClean="0">
                <a:solidFill>
                  <a:srgbClr val="000000"/>
                </a:solidFill>
              </a:rPr>
              <a:t>5/19/2023</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44845C8D-2EB9-4865-AD1F-65CFC1021390}" type="slidenum">
              <a:rPr lang="en-US" altLang="en-US" smtClean="0">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91448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B45D1B0D-50C5-4969-9644-D7D60DC756A5}" type="datetime1">
              <a:rPr lang="en-US" altLang="en-US" smtClean="0">
                <a:solidFill>
                  <a:srgbClr val="000000"/>
                </a:solidFill>
              </a:rPr>
              <a:t>5/19/2023</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44845C8D-2EB9-4865-AD1F-65CFC1021390}" type="slidenum">
              <a:rPr lang="en-US" altLang="en-US" smtClean="0">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02912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9832" y="365126"/>
            <a:ext cx="7055518" cy="9180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604211"/>
            <a:ext cx="7886700" cy="457275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F484B5-92FC-4774-B5CE-FCBA54D8A696}" type="datetime1">
              <a:rPr lang="en-US" smtClean="0"/>
              <a:t>5/19/2023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B1D0D-3AFF-4F1C-96A2-7EDB09788317}" type="slidenum">
              <a:rPr lang="en-US" smtClean="0"/>
              <a:t>‹#›</a:t>
            </a:fld>
            <a:endParaRPr lang="en-US" dirty="0"/>
          </a:p>
        </p:txBody>
      </p:sp>
      <p:pic>
        <p:nvPicPr>
          <p:cNvPr id="7" name="Picture 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200" y="81443"/>
            <a:ext cx="120173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2911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6.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5.jpeg"/><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7.jpe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9.jpeg"/><Relationship Id="rId13" Type="http://schemas.microsoft.com/office/2007/relationships/hdphoto" Target="../media/hdphoto4.wdp"/><Relationship Id="rId3" Type="http://schemas.openxmlformats.org/officeDocument/2006/relationships/image" Target="../media/image11.jpeg"/><Relationship Id="rId7" Type="http://schemas.openxmlformats.org/officeDocument/2006/relationships/image" Target="../media/image17.jpeg"/><Relationship Id="rId12"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6.jpeg"/><Relationship Id="rId11" Type="http://schemas.microsoft.com/office/2007/relationships/hdphoto" Target="../media/hdphoto3.wdp"/><Relationship Id="rId5" Type="http://schemas.openxmlformats.org/officeDocument/2006/relationships/image" Target="../media/image15.jpeg"/><Relationship Id="rId15" Type="http://schemas.openxmlformats.org/officeDocument/2006/relationships/image" Target="../media/image31.png"/><Relationship Id="rId10" Type="http://schemas.openxmlformats.org/officeDocument/2006/relationships/image" Target="../media/image7.png"/><Relationship Id="rId4" Type="http://schemas.openxmlformats.org/officeDocument/2006/relationships/image" Target="../media/image14.jpeg"/><Relationship Id="rId9" Type="http://schemas.openxmlformats.org/officeDocument/2006/relationships/image" Target="../media/image48.jpeg"/><Relationship Id="rId14"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gif"/></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2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jpeg"/><Relationship Id="rId11" Type="http://schemas.openxmlformats.org/officeDocument/2006/relationships/image" Target="../media/image29.jpeg"/><Relationship Id="rId5" Type="http://schemas.openxmlformats.org/officeDocument/2006/relationships/image" Target="../media/image9.jpeg"/><Relationship Id="rId10"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4.jpeg"/><Relationship Id="rId5" Type="http://schemas.microsoft.com/office/2007/relationships/hdphoto" Target="../media/hdphoto4.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jpe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1.jpe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6000" r="-6000"/>
          </a:stretch>
        </a:blipFill>
        <a:effectLst/>
      </p:bgPr>
    </p:bg>
    <p:spTree>
      <p:nvGrpSpPr>
        <p:cNvPr id="1" name=""/>
        <p:cNvGrpSpPr/>
        <p:nvPr/>
      </p:nvGrpSpPr>
      <p:grpSpPr>
        <a:xfrm>
          <a:off x="0" y="0"/>
          <a:ext cx="0" cy="0"/>
          <a:chOff x="0" y="0"/>
          <a:chExt cx="0" cy="0"/>
        </a:xfrm>
      </p:grpSpPr>
      <p:pic>
        <p:nvPicPr>
          <p:cNvPr id="1028" name="Picture 4" descr="Map of the us state of oregon Royalty Free Vector Image">
            <a:extLst>
              <a:ext uri="{FF2B5EF4-FFF2-40B4-BE49-F238E27FC236}">
                <a16:creationId xmlns:a16="http://schemas.microsoft.com/office/drawing/2014/main" id="{E6D64228-B73B-F76F-A733-70D27AA247B5}"/>
              </a:ext>
            </a:extLst>
          </p:cNvPr>
          <p:cNvPicPr>
            <a:picLocks noChangeAspect="1" noChangeArrowheads="1"/>
          </p:cNvPicPr>
          <p:nvPr/>
        </p:nvPicPr>
        <p:blipFill rotWithShape="1">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192" t="20924" r="9719" b="23692"/>
          <a:stretch/>
        </p:blipFill>
        <p:spPr bwMode="auto">
          <a:xfrm>
            <a:off x="651649" y="608968"/>
            <a:ext cx="7840702" cy="5929945"/>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7"/>
          <p:cNvSpPr>
            <a:spLocks noChangeArrowheads="1"/>
          </p:cNvSpPr>
          <p:nvPr/>
        </p:nvSpPr>
        <p:spPr bwMode="auto">
          <a:xfrm>
            <a:off x="5153025" y="2838451"/>
            <a:ext cx="1690688" cy="30008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350" dirty="0">
                <a:solidFill>
                  <a:srgbClr val="000000"/>
                </a:solidFill>
              </a:rPr>
              <a:t> </a:t>
            </a:r>
          </a:p>
        </p:txBody>
      </p:sp>
      <p:sp>
        <p:nvSpPr>
          <p:cNvPr id="4" name="Slide Number Placeholder 3"/>
          <p:cNvSpPr>
            <a:spLocks noGrp="1"/>
          </p:cNvSpPr>
          <p:nvPr>
            <p:ph type="sldNum" sz="quarter" idx="12"/>
          </p:nvPr>
        </p:nvSpPr>
        <p:spPr/>
        <p:txBody>
          <a:bodyPr/>
          <a:lstStyle/>
          <a:p>
            <a:pPr>
              <a:defRPr/>
            </a:pPr>
            <a:fld id="{72CA2507-E443-49A5-A868-53E9D653C533}" type="slidenum">
              <a:rPr lang="en-US" altLang="en-US" smtClean="0">
                <a:solidFill>
                  <a:srgbClr val="000000"/>
                </a:solidFill>
              </a:rPr>
              <a:pPr>
                <a:defRPr/>
              </a:pPr>
              <a:t>1</a:t>
            </a:fld>
            <a:endParaRPr lang="en-US" altLang="en-US" dirty="0">
              <a:solidFill>
                <a:srgbClr val="000000"/>
              </a:solidFill>
            </a:endParaRPr>
          </a:p>
        </p:txBody>
      </p:sp>
      <p:sp>
        <p:nvSpPr>
          <p:cNvPr id="2" name="TextBox 1">
            <a:extLst>
              <a:ext uri="{FF2B5EF4-FFF2-40B4-BE49-F238E27FC236}">
                <a16:creationId xmlns:a16="http://schemas.microsoft.com/office/drawing/2014/main" id="{962D1F3F-956A-1CD9-7A9C-4E30392549E1}"/>
              </a:ext>
            </a:extLst>
          </p:cNvPr>
          <p:cNvSpPr txBox="1"/>
          <p:nvPr/>
        </p:nvSpPr>
        <p:spPr>
          <a:xfrm>
            <a:off x="5368067" y="1479484"/>
            <a:ext cx="2974291" cy="1384995"/>
          </a:xfrm>
          <a:prstGeom prst="rect">
            <a:avLst/>
          </a:prstGeom>
          <a:noFill/>
        </p:spPr>
        <p:txBody>
          <a:bodyPr wrap="square" rtlCol="0" anchor="ctr">
            <a:spAutoFit/>
          </a:bodyPr>
          <a:lstStyle/>
          <a:p>
            <a:pPr algn="ctr"/>
            <a:r>
              <a:rPr lang="en-US" sz="2800" b="1" dirty="0">
                <a:effectLst>
                  <a:glow rad="139700">
                    <a:srgbClr val="D6CC00">
                      <a:alpha val="40000"/>
                    </a:srgbClr>
                  </a:glow>
                </a:effectLst>
                <a:latin typeface="Univers Condensed" panose="020B0506020202050204" pitchFamily="34" charset="0"/>
              </a:rPr>
              <a:t>Oregon Army National Guard (ORARNG)</a:t>
            </a:r>
          </a:p>
        </p:txBody>
      </p:sp>
      <p:sp>
        <p:nvSpPr>
          <p:cNvPr id="3" name="TextBox 2">
            <a:extLst>
              <a:ext uri="{FF2B5EF4-FFF2-40B4-BE49-F238E27FC236}">
                <a16:creationId xmlns:a16="http://schemas.microsoft.com/office/drawing/2014/main" id="{157910FC-30BA-B2D8-1AEC-F7EA8F2CC215}"/>
              </a:ext>
            </a:extLst>
          </p:cNvPr>
          <p:cNvSpPr txBox="1">
            <a:spLocks noChangeAspect="1"/>
          </p:cNvSpPr>
          <p:nvPr/>
        </p:nvSpPr>
        <p:spPr>
          <a:xfrm>
            <a:off x="1535210" y="4752762"/>
            <a:ext cx="6073580" cy="1569660"/>
          </a:xfrm>
          <a:prstGeom prst="rect">
            <a:avLst/>
          </a:prstGeom>
          <a:noFill/>
        </p:spPr>
        <p:txBody>
          <a:bodyPr wrap="square" rtlCol="0" anchor="ctr">
            <a:spAutoFit/>
          </a:bodyPr>
          <a:lstStyle/>
          <a:p>
            <a:pPr algn="ctr"/>
            <a:r>
              <a:rPr lang="en-US" sz="4800" b="1" dirty="0">
                <a:effectLst>
                  <a:glow rad="165100">
                    <a:schemeClr val="bg1">
                      <a:alpha val="40000"/>
                    </a:schemeClr>
                  </a:glow>
                </a:effectLst>
                <a:latin typeface="Univers Condensed" panose="020B0506020202050204" pitchFamily="34" charset="0"/>
              </a:rPr>
              <a:t>Common Birds of Rees Training Area</a:t>
            </a:r>
          </a:p>
        </p:txBody>
      </p:sp>
      <p:sp>
        <p:nvSpPr>
          <p:cNvPr id="5" name="Star: 4 Points 4">
            <a:extLst>
              <a:ext uri="{FF2B5EF4-FFF2-40B4-BE49-F238E27FC236}">
                <a16:creationId xmlns:a16="http://schemas.microsoft.com/office/drawing/2014/main" id="{821F8CCD-A6CD-33C2-AEC7-16E890211869}"/>
              </a:ext>
            </a:extLst>
          </p:cNvPr>
          <p:cNvSpPr/>
          <p:nvPr/>
        </p:nvSpPr>
        <p:spPr>
          <a:xfrm>
            <a:off x="5670062" y="1309349"/>
            <a:ext cx="281354" cy="300082"/>
          </a:xfrm>
          <a:prstGeom prst="star4">
            <a:avLst>
              <a:gd name="adj" fmla="val 18276"/>
            </a:avLst>
          </a:prstGeom>
          <a:solidFill>
            <a:srgbClr val="F3EC16"/>
          </a:solidFill>
          <a:ln>
            <a:solidFill>
              <a:srgbClr val="D6CC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2337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Birding Today: Grasshopper Sparrow has lost about a quarter of its range |  News | muskogeephoenix.com">
            <a:extLst>
              <a:ext uri="{FF2B5EF4-FFF2-40B4-BE49-F238E27FC236}">
                <a16:creationId xmlns:a16="http://schemas.microsoft.com/office/drawing/2014/main" id="{7779CB7E-EA66-F87B-D00F-A0280FAE712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48" t="16920" r="5900" b="849"/>
          <a:stretch/>
        </p:blipFill>
        <p:spPr bwMode="auto">
          <a:xfrm>
            <a:off x="208946" y="1953903"/>
            <a:ext cx="1913842" cy="19958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pic>
        <p:nvPicPr>
          <p:cNvPr id="6" name="Picture 8" descr="Hearing aid png images | PNGEgg">
            <a:extLst>
              <a:ext uri="{FF2B5EF4-FFF2-40B4-BE49-F238E27FC236}">
                <a16:creationId xmlns:a16="http://schemas.microsoft.com/office/drawing/2014/main" id="{4BA730A4-CD1C-10CE-BE73-43527AC63DFA}"/>
              </a:ext>
            </a:extLst>
          </p:cNvPr>
          <p:cNvPicPr>
            <a:picLocks noChangeAspect="1" noChangeArrowheads="1"/>
          </p:cNvPicPr>
          <p:nvPr/>
        </p:nvPicPr>
        <p:blipFill>
          <a:blip r:embed="rId3" cstate="print">
            <a:biLevel thresh="75000"/>
            <a:extLst>
              <a:ext uri="{BEBA8EAE-BF5A-486C-A8C5-ECC9F3942E4B}">
                <a14:imgProps xmlns:a14="http://schemas.microsoft.com/office/drawing/2010/main">
                  <a14:imgLayer r:embed="rId4">
                    <a14:imgEffect>
                      <a14:backgroundRemoval t="4138" b="94483" l="6322" r="94828">
                        <a14:foregroundMark x1="45690" y1="20000" x2="45690" y2="20000"/>
                        <a14:foregroundMark x1="60057" y1="37931" x2="60057" y2="37931"/>
                        <a14:foregroundMark x1="18103" y1="8276" x2="18103" y2="8276"/>
                        <a14:foregroundMark x1="71552" y1="28621" x2="71552" y2="28621"/>
                        <a14:foregroundMark x1="85345" y1="20690" x2="85345" y2="20690"/>
                        <a14:foregroundMark x1="6609" y1="26552" x2="6609" y2="26552"/>
                        <a14:foregroundMark x1="81034" y1="87241" x2="81034" y2="87241"/>
                        <a14:foregroundMark x1="90805" y1="53793" x2="90805" y2="53793"/>
                        <a14:foregroundMark x1="28448" y1="4138" x2="28448" y2="4138"/>
                        <a14:foregroundMark x1="26724" y1="21724" x2="26724" y2="21724"/>
                        <a14:foregroundMark x1="20402" y1="86552" x2="20402" y2="86552"/>
                        <a14:foregroundMark x1="79023" y1="94483" x2="79023" y2="94483"/>
                        <a14:foregroundMark x1="94828" y1="51724" x2="94828" y2="517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4168" y="212770"/>
            <a:ext cx="1207008" cy="10058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A435005-F910-E96B-C34E-22685E4383A0}"/>
              </a:ext>
            </a:extLst>
          </p:cNvPr>
          <p:cNvSpPr txBox="1"/>
          <p:nvPr/>
        </p:nvSpPr>
        <p:spPr>
          <a:xfrm>
            <a:off x="144014" y="4038460"/>
            <a:ext cx="4572000" cy="1815882"/>
          </a:xfrm>
          <a:prstGeom prst="rect">
            <a:avLst/>
          </a:prstGeom>
          <a:noFill/>
        </p:spPr>
        <p:txBody>
          <a:bodyPr wrap="square">
            <a:spAutoFit/>
          </a:bodyPr>
          <a:lstStyle/>
          <a:p>
            <a:pPr algn="l"/>
            <a:r>
              <a:rPr lang="en-US" sz="1400" b="1" i="0" cap="all" dirty="0">
                <a:solidFill>
                  <a:srgbClr val="0A0A0A"/>
                </a:solidFill>
                <a:effectLst/>
              </a:rPr>
              <a:t>SONGS</a:t>
            </a:r>
          </a:p>
          <a:p>
            <a:pPr algn="l"/>
            <a:r>
              <a:rPr lang="en-US" sz="1400" b="0" i="0" dirty="0">
                <a:solidFill>
                  <a:srgbClr val="0A0A0A"/>
                </a:solidFill>
                <a:effectLst/>
              </a:rPr>
              <a:t>As their name would suggest, grasshopper sparrow’s typical song is a thin, </a:t>
            </a:r>
            <a:r>
              <a:rPr lang="en-US" sz="1400" b="0" i="0" dirty="0" err="1">
                <a:solidFill>
                  <a:srgbClr val="0A0A0A"/>
                </a:solidFill>
                <a:effectLst/>
              </a:rPr>
              <a:t>insectlike</a:t>
            </a:r>
            <a:r>
              <a:rPr lang="en-US" sz="1400" b="0" i="0" dirty="0">
                <a:solidFill>
                  <a:srgbClr val="0A0A0A"/>
                </a:solidFill>
                <a:effectLst/>
              </a:rPr>
              <a:t> buzz preceded by two to three ticking chips</a:t>
            </a:r>
            <a:r>
              <a:rPr lang="en-US" sz="1400" b="0" i="1" dirty="0">
                <a:solidFill>
                  <a:srgbClr val="0A0A0A"/>
                </a:solidFill>
                <a:effectLst/>
              </a:rPr>
              <a:t>, tick </a:t>
            </a:r>
            <a:r>
              <a:rPr lang="en-US" sz="1400" b="0" i="1" dirty="0" err="1">
                <a:solidFill>
                  <a:srgbClr val="0A0A0A"/>
                </a:solidFill>
                <a:effectLst/>
              </a:rPr>
              <a:t>tick</a:t>
            </a:r>
            <a:r>
              <a:rPr lang="en-US" sz="1400" b="0" i="1" dirty="0">
                <a:solidFill>
                  <a:srgbClr val="0A0A0A"/>
                </a:solidFill>
                <a:effectLst/>
              </a:rPr>
              <a:t> </a:t>
            </a:r>
            <a:r>
              <a:rPr lang="en-US" sz="1400" b="0" i="1" dirty="0" err="1">
                <a:solidFill>
                  <a:srgbClr val="0A0A0A"/>
                </a:solidFill>
                <a:effectLst/>
              </a:rPr>
              <a:t>pzzzzzzzz</a:t>
            </a:r>
            <a:r>
              <a:rPr lang="en-US" sz="1400" b="0" i="0" dirty="0">
                <a:solidFill>
                  <a:srgbClr val="0A0A0A"/>
                </a:solidFill>
                <a:effectLst/>
              </a:rPr>
              <a:t>. </a:t>
            </a:r>
          </a:p>
          <a:p>
            <a:pPr algn="l"/>
            <a:endParaRPr lang="en-US" sz="1000" b="0" i="0" dirty="0">
              <a:solidFill>
                <a:srgbClr val="0A0A0A"/>
              </a:solidFill>
              <a:effectLst/>
            </a:endParaRPr>
          </a:p>
          <a:p>
            <a:pPr algn="l"/>
            <a:r>
              <a:rPr lang="en-US" sz="1400" b="1" i="0" cap="all" dirty="0">
                <a:solidFill>
                  <a:srgbClr val="0A0A0A"/>
                </a:solidFill>
                <a:effectLst/>
              </a:rPr>
              <a:t>CALLS</a:t>
            </a:r>
          </a:p>
          <a:p>
            <a:pPr algn="l"/>
            <a:r>
              <a:rPr lang="en-US" sz="1400" b="0" i="0" dirty="0">
                <a:solidFill>
                  <a:srgbClr val="0A0A0A"/>
                </a:solidFill>
                <a:effectLst/>
              </a:rPr>
              <a:t>The main call note is a high-pitched </a:t>
            </a:r>
            <a:r>
              <a:rPr lang="en-US" sz="1400" b="0" i="1" dirty="0" err="1">
                <a:solidFill>
                  <a:srgbClr val="0A0A0A"/>
                </a:solidFill>
                <a:effectLst/>
              </a:rPr>
              <a:t>seet</a:t>
            </a:r>
            <a:r>
              <a:rPr lang="en-US" sz="1400" b="0" i="0" dirty="0">
                <a:solidFill>
                  <a:srgbClr val="0A0A0A"/>
                </a:solidFill>
                <a:effectLst/>
              </a:rPr>
              <a:t>. They also make a series of staccato two-parted </a:t>
            </a:r>
            <a:r>
              <a:rPr lang="en-US" sz="1400" b="0" i="1" dirty="0" err="1">
                <a:solidFill>
                  <a:srgbClr val="0A0A0A"/>
                </a:solidFill>
                <a:effectLst/>
              </a:rPr>
              <a:t>tiddick</a:t>
            </a:r>
            <a:r>
              <a:rPr lang="en-US" sz="1400" b="0" i="0" dirty="0">
                <a:solidFill>
                  <a:srgbClr val="0A0A0A"/>
                </a:solidFill>
                <a:effectLst/>
              </a:rPr>
              <a:t> notes when alarmed.</a:t>
            </a:r>
          </a:p>
        </p:txBody>
      </p:sp>
      <p:sp>
        <p:nvSpPr>
          <p:cNvPr id="19" name="TextBox 18">
            <a:extLst>
              <a:ext uri="{FF2B5EF4-FFF2-40B4-BE49-F238E27FC236}">
                <a16:creationId xmlns:a16="http://schemas.microsoft.com/office/drawing/2014/main" id="{6A6BAED2-465C-C4C2-E4C2-2A15A9FCFE4B}"/>
              </a:ext>
            </a:extLst>
          </p:cNvPr>
          <p:cNvSpPr txBox="1"/>
          <p:nvPr/>
        </p:nvSpPr>
        <p:spPr>
          <a:xfrm>
            <a:off x="4712298" y="4038460"/>
            <a:ext cx="4287688" cy="2462213"/>
          </a:xfrm>
          <a:prstGeom prst="rect">
            <a:avLst/>
          </a:prstGeom>
          <a:noFill/>
        </p:spPr>
        <p:txBody>
          <a:bodyPr wrap="square">
            <a:spAutoFit/>
          </a:bodyPr>
          <a:lstStyle/>
          <a:p>
            <a:pPr algn="l"/>
            <a:r>
              <a:rPr lang="en-US" sz="1400" b="1" i="0" cap="all" dirty="0">
                <a:solidFill>
                  <a:srgbClr val="0A0A0A"/>
                </a:solidFill>
                <a:effectLst/>
              </a:rPr>
              <a:t>SONGS</a:t>
            </a:r>
          </a:p>
          <a:p>
            <a:pPr algn="l"/>
            <a:r>
              <a:rPr lang="en-US" sz="1400" b="0" i="0" dirty="0">
                <a:solidFill>
                  <a:srgbClr val="0A0A0A"/>
                </a:solidFill>
                <a:effectLst/>
              </a:rPr>
              <a:t>Male Brewer’s sparrows sing dry, trilling songs that sounds </a:t>
            </a:r>
            <a:r>
              <a:rPr lang="en-US" sz="1400" dirty="0">
                <a:solidFill>
                  <a:srgbClr val="0A0A0A"/>
                </a:solidFill>
              </a:rPr>
              <a:t>like buzzing and like a melodic insect. Songs </a:t>
            </a:r>
            <a:r>
              <a:rPr lang="en-US" sz="1400" b="0" i="0" dirty="0">
                <a:solidFill>
                  <a:srgbClr val="0A0A0A"/>
                </a:solidFill>
                <a:effectLst/>
              </a:rPr>
              <a:t>last 1.5 to 3 seconds and typically consist of 2 trilled sections, with the first usually being faster and higher pitched. </a:t>
            </a:r>
          </a:p>
          <a:p>
            <a:pPr algn="l"/>
            <a:endParaRPr lang="en-US" sz="1000" b="0" i="0" dirty="0">
              <a:solidFill>
                <a:srgbClr val="0A0A0A"/>
              </a:solidFill>
              <a:effectLst/>
            </a:endParaRPr>
          </a:p>
          <a:p>
            <a:pPr algn="l"/>
            <a:r>
              <a:rPr lang="en-US" sz="1400" b="1" i="0" cap="all" dirty="0">
                <a:solidFill>
                  <a:srgbClr val="0A0A0A"/>
                </a:solidFill>
                <a:effectLst/>
              </a:rPr>
              <a:t>CALLS</a:t>
            </a:r>
          </a:p>
          <a:p>
            <a:pPr algn="l"/>
            <a:r>
              <a:rPr lang="en-US" sz="1400" b="0" i="0" dirty="0">
                <a:solidFill>
                  <a:srgbClr val="0A0A0A"/>
                </a:solidFill>
                <a:effectLst/>
              </a:rPr>
              <a:t>Call is a soft </a:t>
            </a:r>
            <a:r>
              <a:rPr lang="en-US" sz="1400" b="0" i="1" dirty="0" err="1">
                <a:solidFill>
                  <a:srgbClr val="0A0A0A"/>
                </a:solidFill>
                <a:effectLst/>
              </a:rPr>
              <a:t>tsip</a:t>
            </a:r>
            <a:r>
              <a:rPr lang="en-US" sz="1400" b="0" i="0" dirty="0">
                <a:solidFill>
                  <a:srgbClr val="0A0A0A"/>
                </a:solidFill>
                <a:effectLst/>
              </a:rPr>
              <a:t> or </a:t>
            </a:r>
            <a:r>
              <a:rPr lang="en-US" sz="1400" b="0" i="1" dirty="0">
                <a:solidFill>
                  <a:srgbClr val="0A0A0A"/>
                </a:solidFill>
                <a:effectLst/>
              </a:rPr>
              <a:t>seep</a:t>
            </a:r>
            <a:r>
              <a:rPr lang="en-US" sz="1400" b="0" i="0" dirty="0">
                <a:solidFill>
                  <a:srgbClr val="0A0A0A"/>
                </a:solidFill>
                <a:effectLst/>
              </a:rPr>
              <a:t>, similar to other Spizella sparrows. Females give soft twittering calls when soliciting courtship feeding or copulation from males.</a:t>
            </a:r>
          </a:p>
        </p:txBody>
      </p:sp>
      <p:sp>
        <p:nvSpPr>
          <p:cNvPr id="4" name="Content Placeholder 3">
            <a:extLst>
              <a:ext uri="{FF2B5EF4-FFF2-40B4-BE49-F238E27FC236}">
                <a16:creationId xmlns:a16="http://schemas.microsoft.com/office/drawing/2014/main" id="{E223D220-A204-F7AD-6476-27367FCE98D3}"/>
              </a:ext>
            </a:extLst>
          </p:cNvPr>
          <p:cNvSpPr txBox="1">
            <a:spLocks/>
          </p:cNvSpPr>
          <p:nvPr/>
        </p:nvSpPr>
        <p:spPr>
          <a:xfrm>
            <a:off x="864020" y="1515981"/>
            <a:ext cx="2615184" cy="437922"/>
          </a:xfrm>
          <a:prstGeom prst="rect">
            <a:avLst/>
          </a:prstGeom>
          <a:solidFill>
            <a:srgbClr val="D6CC00"/>
          </a:solidFill>
          <a:ln>
            <a:solidFill>
              <a:srgbClr val="626B2B"/>
            </a:solidFill>
          </a:ln>
        </p:spPr>
        <p:txBody>
          <a:bodyPr vert="horz" lIns="91440" tIns="9144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200" b="1" dirty="0"/>
              <a:t>grasshopper sparrow</a:t>
            </a:r>
          </a:p>
          <a:p>
            <a:pPr marL="0" indent="0" algn="ctr">
              <a:spcBef>
                <a:spcPts val="0"/>
              </a:spcBef>
              <a:buFont typeface="Arial" panose="020B0604020202020204" pitchFamily="34" charset="0"/>
              <a:buNone/>
            </a:pPr>
            <a:r>
              <a:rPr lang="en-US" sz="1600" i="1" dirty="0"/>
              <a:t>Ammodramus savannarum</a:t>
            </a:r>
          </a:p>
        </p:txBody>
      </p:sp>
      <p:sp>
        <p:nvSpPr>
          <p:cNvPr id="5" name="Content Placeholder 3">
            <a:extLst>
              <a:ext uri="{FF2B5EF4-FFF2-40B4-BE49-F238E27FC236}">
                <a16:creationId xmlns:a16="http://schemas.microsoft.com/office/drawing/2014/main" id="{726B6F6D-E0EE-2465-82EB-5DD7F49C7954}"/>
              </a:ext>
            </a:extLst>
          </p:cNvPr>
          <p:cNvSpPr txBox="1">
            <a:spLocks/>
          </p:cNvSpPr>
          <p:nvPr/>
        </p:nvSpPr>
        <p:spPr>
          <a:xfrm>
            <a:off x="5662159" y="1515981"/>
            <a:ext cx="2617821" cy="437922"/>
          </a:xfrm>
          <a:prstGeom prst="rect">
            <a:avLst/>
          </a:prstGeom>
          <a:solidFill>
            <a:srgbClr val="D6CC00"/>
          </a:solidFill>
          <a:ln>
            <a:solidFill>
              <a:srgbClr val="626B2B"/>
            </a:solidFill>
          </a:ln>
        </p:spPr>
        <p:txBody>
          <a:bodyPr vert="horz" lIns="91440" tIns="9144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500" b="1" dirty="0"/>
              <a:t>Brewer’s sparrow</a:t>
            </a:r>
          </a:p>
          <a:p>
            <a:pPr marL="0" indent="0" algn="ctr">
              <a:spcBef>
                <a:spcPts val="0"/>
              </a:spcBef>
              <a:spcAft>
                <a:spcPts val="600"/>
              </a:spcAft>
              <a:buFont typeface="Arial" panose="020B0604020202020204" pitchFamily="34" charset="0"/>
              <a:buNone/>
            </a:pPr>
            <a:r>
              <a:rPr lang="en-US" sz="1900" i="1" dirty="0"/>
              <a:t>Spizella </a:t>
            </a:r>
            <a:r>
              <a:rPr lang="en-US" sz="1900" i="1" dirty="0" err="1"/>
              <a:t>breweri</a:t>
            </a:r>
            <a:endParaRPr lang="en-US" sz="1900" i="1" dirty="0"/>
          </a:p>
        </p:txBody>
      </p:sp>
      <p:pic>
        <p:nvPicPr>
          <p:cNvPr id="14338" name="Picture 2" descr="Brewer's Sparrow - eBird">
            <a:extLst>
              <a:ext uri="{FF2B5EF4-FFF2-40B4-BE49-F238E27FC236}">
                <a16:creationId xmlns:a16="http://schemas.microsoft.com/office/drawing/2014/main" id="{F8DC7BEF-0E4C-7A27-9C4D-EB06CF98EC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5635" y="1974570"/>
            <a:ext cx="2471055" cy="18532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descr="Brewer's Sparrow - eBird">
            <a:extLst>
              <a:ext uri="{FF2B5EF4-FFF2-40B4-BE49-F238E27FC236}">
                <a16:creationId xmlns:a16="http://schemas.microsoft.com/office/drawing/2014/main" id="{7BD9E01B-25AF-A6D0-BD70-2F40F4C337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7395" y="2501909"/>
            <a:ext cx="2209097" cy="16568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4" name="Picture 8" descr="Grasshopper Sparrow | Audubon Field Guide">
            <a:extLst>
              <a:ext uri="{FF2B5EF4-FFF2-40B4-BE49-F238E27FC236}">
                <a16:creationId xmlns:a16="http://schemas.microsoft.com/office/drawing/2014/main" id="{14E279DB-DB55-5ABF-88A1-378A26F991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749" t="10172" r="2819" b="3256"/>
          <a:stretch/>
        </p:blipFill>
        <p:spPr bwMode="auto">
          <a:xfrm>
            <a:off x="2062809" y="2391825"/>
            <a:ext cx="2112289" cy="165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9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1333413" y="2739133"/>
            <a:ext cx="1265758" cy="520947"/>
          </a:xfrm>
        </p:spPr>
        <p:txBody>
          <a:bodyPr anchor="ctr">
            <a:normAutofit/>
          </a:bodyPr>
          <a:lstStyle/>
          <a:p>
            <a:pPr marL="0" indent="0" algn="ctr">
              <a:buNone/>
            </a:pPr>
            <a:r>
              <a:rPr lang="en-US" sz="1300" dirty="0"/>
              <a:t>Western meadowlark</a:t>
            </a:r>
          </a:p>
        </p:txBody>
      </p:sp>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47" t="12978" r="14829" b="13269"/>
          <a:stretch/>
        </p:blipFill>
        <p:spPr bwMode="auto">
          <a:xfrm>
            <a:off x="1333413" y="1446004"/>
            <a:ext cx="125230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sp>
        <p:nvSpPr>
          <p:cNvPr id="8" name="Content Placeholder 3">
            <a:extLst>
              <a:ext uri="{FF2B5EF4-FFF2-40B4-BE49-F238E27FC236}">
                <a16:creationId xmlns:a16="http://schemas.microsoft.com/office/drawing/2014/main" id="{769E811C-6A67-FB18-E44B-FD77DD3A6543}"/>
              </a:ext>
            </a:extLst>
          </p:cNvPr>
          <p:cNvSpPr txBox="1">
            <a:spLocks/>
          </p:cNvSpPr>
          <p:nvPr/>
        </p:nvSpPr>
        <p:spPr>
          <a:xfrm>
            <a:off x="44275" y="2880969"/>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sp>
        <p:nvSpPr>
          <p:cNvPr id="12" name="Content Placeholder 3">
            <a:extLst>
              <a:ext uri="{FF2B5EF4-FFF2-40B4-BE49-F238E27FC236}">
                <a16:creationId xmlns:a16="http://schemas.microsoft.com/office/drawing/2014/main" id="{689DFB2B-9254-C157-9C6A-B9AC48EF4658}"/>
              </a:ext>
            </a:extLst>
          </p:cNvPr>
          <p:cNvSpPr txBox="1">
            <a:spLocks/>
          </p:cNvSpPr>
          <p:nvPr/>
        </p:nvSpPr>
        <p:spPr>
          <a:xfrm>
            <a:off x="2608876" y="279742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13" name="Picture 6" descr="Grasshopper Sparrow Identification, All About Birds, Cornell Lab of  Ornithology">
            <a:extLst>
              <a:ext uri="{FF2B5EF4-FFF2-40B4-BE49-F238E27FC236}">
                <a16:creationId xmlns:a16="http://schemas.microsoft.com/office/drawing/2014/main" id="{770FA710-81FE-B0F7-6735-4D9D98CC4C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14" t="7284" r="13460" b="1282"/>
          <a:stretch/>
        </p:blipFill>
        <p:spPr bwMode="auto">
          <a:xfrm>
            <a:off x="2632837" y="144600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2" descr="Brewer's Sparrow Identification, All About Birds, Cornell Lab of Ornithology">
            <a:extLst>
              <a:ext uri="{FF2B5EF4-FFF2-40B4-BE49-F238E27FC236}">
                <a16:creationId xmlns:a16="http://schemas.microsoft.com/office/drawing/2014/main" id="{AC785880-749C-E33A-ADD4-D743B981FD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90" r="14497"/>
          <a:stretch/>
        </p:blipFill>
        <p:spPr bwMode="auto">
          <a:xfrm>
            <a:off x="3916568" y="144600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Content Placeholder 3">
            <a:extLst>
              <a:ext uri="{FF2B5EF4-FFF2-40B4-BE49-F238E27FC236}">
                <a16:creationId xmlns:a16="http://schemas.microsoft.com/office/drawing/2014/main" id="{768AF49A-D6EF-F220-EC90-ED48F2C2EF4F}"/>
              </a:ext>
            </a:extLst>
          </p:cNvPr>
          <p:cNvSpPr txBox="1">
            <a:spLocks/>
          </p:cNvSpPr>
          <p:nvPr/>
        </p:nvSpPr>
        <p:spPr>
          <a:xfrm>
            <a:off x="3899587" y="275430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7" name="Content Placeholder 3">
            <a:extLst>
              <a:ext uri="{FF2B5EF4-FFF2-40B4-BE49-F238E27FC236}">
                <a16:creationId xmlns:a16="http://schemas.microsoft.com/office/drawing/2014/main" id="{07EBC95A-1CB1-2EA7-9765-3D95743EEB54}"/>
              </a:ext>
            </a:extLst>
          </p:cNvPr>
          <p:cNvSpPr txBox="1">
            <a:spLocks/>
          </p:cNvSpPr>
          <p:nvPr/>
        </p:nvSpPr>
        <p:spPr>
          <a:xfrm>
            <a:off x="5227565" y="2847887"/>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28" name="Picture 16" descr="Lark Sparrow Identification, All About Birds, Cornell Lab of Ornithology">
            <a:extLst>
              <a:ext uri="{FF2B5EF4-FFF2-40B4-BE49-F238E27FC236}">
                <a16:creationId xmlns:a16="http://schemas.microsoft.com/office/drawing/2014/main" id="{520D2D12-7D89-38A1-1536-1336B5133D3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4" t="1101" r="21731" b="-1101"/>
          <a:stretch/>
        </p:blipFill>
        <p:spPr bwMode="auto">
          <a:xfrm>
            <a:off x="5221697" y="1446004"/>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18" descr="The Sage Thrasher And The Wasp – Feathered Photography">
            <a:extLst>
              <a:ext uri="{FF2B5EF4-FFF2-40B4-BE49-F238E27FC236}">
                <a16:creationId xmlns:a16="http://schemas.microsoft.com/office/drawing/2014/main" id="{51355CED-C7F1-8363-628C-6C3BCDF149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827" t="19085" r="36661" b="14576"/>
          <a:stretch/>
        </p:blipFill>
        <p:spPr bwMode="auto">
          <a:xfrm>
            <a:off x="7823196" y="1446004"/>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Content Placeholder 3">
            <a:extLst>
              <a:ext uri="{FF2B5EF4-FFF2-40B4-BE49-F238E27FC236}">
                <a16:creationId xmlns:a16="http://schemas.microsoft.com/office/drawing/2014/main" id="{7BCFDCBB-8B74-4B5B-5C36-2472D1E48B20}"/>
              </a:ext>
            </a:extLst>
          </p:cNvPr>
          <p:cNvSpPr txBox="1">
            <a:spLocks/>
          </p:cNvSpPr>
          <p:nvPr/>
        </p:nvSpPr>
        <p:spPr>
          <a:xfrm>
            <a:off x="7823196" y="2787859"/>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32" name="Picture 20" descr="Western Kingbird Identification, All About Birds, Cornell Lab of Ornithology">
            <a:extLst>
              <a:ext uri="{FF2B5EF4-FFF2-40B4-BE49-F238E27FC236}">
                <a16:creationId xmlns:a16="http://schemas.microsoft.com/office/drawing/2014/main" id="{7A97C7C5-6F8E-258A-5124-E8ADA323E7A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37" r="21244"/>
          <a:stretch/>
        </p:blipFill>
        <p:spPr bwMode="auto">
          <a:xfrm>
            <a:off x="6526827" y="1446949"/>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Content Placeholder 3">
            <a:extLst>
              <a:ext uri="{FF2B5EF4-FFF2-40B4-BE49-F238E27FC236}">
                <a16:creationId xmlns:a16="http://schemas.microsoft.com/office/drawing/2014/main" id="{DE42FF49-136A-442A-7D53-4B7AD7AA7C06}"/>
              </a:ext>
            </a:extLst>
          </p:cNvPr>
          <p:cNvSpPr txBox="1">
            <a:spLocks/>
          </p:cNvSpPr>
          <p:nvPr/>
        </p:nvSpPr>
        <p:spPr>
          <a:xfrm>
            <a:off x="6526827" y="2731186"/>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34" name="Picture 2">
            <a:extLst>
              <a:ext uri="{FF2B5EF4-FFF2-40B4-BE49-F238E27FC236}">
                <a16:creationId xmlns:a16="http://schemas.microsoft.com/office/drawing/2014/main" id="{7F5E82F3-1E86-0289-ADE9-4B9B17A194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60" r="10883"/>
          <a:stretch/>
        </p:blipFill>
        <p:spPr bwMode="auto">
          <a:xfrm>
            <a:off x="49682" y="1446003"/>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391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The Sage Thrasher And The Wasp – Feathered Photography">
            <a:extLst>
              <a:ext uri="{FF2B5EF4-FFF2-40B4-BE49-F238E27FC236}">
                <a16:creationId xmlns:a16="http://schemas.microsoft.com/office/drawing/2014/main" id="{B62BBCD0-63C5-AAA4-CDAC-D32DA2E783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27" t="19085" r="36661" b="14576"/>
          <a:stretch/>
        </p:blipFill>
        <p:spPr bwMode="auto">
          <a:xfrm>
            <a:off x="5662159" y="1953903"/>
            <a:ext cx="2613754" cy="2788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16" descr="Lark Sparrow Identification, All About Birds, Cornell Lab of Ornithology">
            <a:extLst>
              <a:ext uri="{FF2B5EF4-FFF2-40B4-BE49-F238E27FC236}">
                <a16:creationId xmlns:a16="http://schemas.microsoft.com/office/drawing/2014/main" id="{28F1A197-9264-3783-6548-406F5A61AD4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4" t="1101" r="21731" b="-1101"/>
          <a:stretch/>
        </p:blipFill>
        <p:spPr bwMode="auto">
          <a:xfrm>
            <a:off x="878313" y="1953903"/>
            <a:ext cx="2600892" cy="2788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pic>
        <p:nvPicPr>
          <p:cNvPr id="5" name="Picture 4" descr="Binocular Field Glasses Flat Icon Stock Illustration - Download Image Now -  Icon, Binoculars, Surveillance - iStock">
            <a:extLst>
              <a:ext uri="{FF2B5EF4-FFF2-40B4-BE49-F238E27FC236}">
                <a16:creationId xmlns:a16="http://schemas.microsoft.com/office/drawing/2014/main" id="{0025FB32-B122-D0A2-08F6-3F25C07CE7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36" b="99443" l="2778" r="97059">
                        <a14:foregroundMark x1="33497" y1="3621" x2="33497" y2="3621"/>
                        <a14:foregroundMark x1="66993" y1="836" x2="66993" y2="836"/>
                        <a14:foregroundMark x1="6863" y1="40669" x2="6863" y2="40669"/>
                        <a14:foregroundMark x1="2941" y1="64067" x2="4874" y2="70206"/>
                        <a14:foregroundMark x1="18301" y1="95543" x2="30229" y2="93036"/>
                        <a14:foregroundMark x1="30229" y1="93036" x2="32680" y2="89415"/>
                        <a14:foregroundMark x1="22222" y1="99443" x2="22222" y2="99443"/>
                        <a14:foregroundMark x1="91340" y1="38440" x2="97549" y2="52925"/>
                        <a14:foregroundMark x1="97549" y1="52925" x2="97059" y2="67409"/>
                        <a14:foregroundMark x1="97059" y1="67409" x2="89542" y2="89415"/>
                        <a14:backgroundMark x1="6209" y1="74095" x2="6209" y2="74095"/>
                        <a14:backgroundMark x1="6209" y1="74095" x2="7353" y2="76323"/>
                        <a14:backgroundMark x1="5882" y1="72981" x2="5065" y2="71031"/>
                        <a14:backgroundMark x1="4902" y1="70195" x2="4902" y2="70195"/>
                      </a14:backgroundRemoval>
                    </a14:imgEffect>
                  </a14:imgLayer>
                </a14:imgProps>
              </a:ext>
              <a:ext uri="{28A0092B-C50C-407E-A947-70E740481C1C}">
                <a14:useLocalDpi xmlns:a14="http://schemas.microsoft.com/office/drawing/2010/main" val="0"/>
              </a:ext>
            </a:extLst>
          </a:blip>
          <a:srcRect/>
          <a:stretch>
            <a:fillRect/>
          </a:stretch>
        </p:blipFill>
        <p:spPr bwMode="auto">
          <a:xfrm>
            <a:off x="7547581" y="227211"/>
            <a:ext cx="1463040" cy="85822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769E811C-6A67-FB18-E44B-FD77DD3A6543}"/>
              </a:ext>
            </a:extLst>
          </p:cNvPr>
          <p:cNvSpPr txBox="1">
            <a:spLocks/>
          </p:cNvSpPr>
          <p:nvPr/>
        </p:nvSpPr>
        <p:spPr>
          <a:xfrm>
            <a:off x="864020" y="1515981"/>
            <a:ext cx="2615184" cy="437922"/>
          </a:xfrm>
          <a:prstGeom prst="rect">
            <a:avLst/>
          </a:prstGeom>
          <a:solidFill>
            <a:srgbClr val="D6CC00"/>
          </a:solidFill>
          <a:ln>
            <a:solidFill>
              <a:srgbClr val="626B2B"/>
            </a:solidFill>
          </a:ln>
        </p:spPr>
        <p:txBody>
          <a:bodyPr vert="horz" lIns="91440" tIns="9144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200" b="1" dirty="0"/>
              <a:t>lark sparrow</a:t>
            </a:r>
          </a:p>
          <a:p>
            <a:pPr marL="0" indent="0" algn="ctr">
              <a:spcBef>
                <a:spcPts val="0"/>
              </a:spcBef>
              <a:buFont typeface="Arial" panose="020B0604020202020204" pitchFamily="34" charset="0"/>
              <a:buNone/>
            </a:pPr>
            <a:r>
              <a:rPr lang="en-US" sz="1600" i="1" dirty="0"/>
              <a:t>Chondestes </a:t>
            </a:r>
            <a:r>
              <a:rPr lang="en-US" sz="1600" i="1" dirty="0" err="1"/>
              <a:t>grammacus</a:t>
            </a:r>
            <a:endParaRPr lang="en-US" sz="1600" i="1" dirty="0"/>
          </a:p>
        </p:txBody>
      </p:sp>
      <p:sp>
        <p:nvSpPr>
          <p:cNvPr id="14" name="Content Placeholder 3">
            <a:extLst>
              <a:ext uri="{FF2B5EF4-FFF2-40B4-BE49-F238E27FC236}">
                <a16:creationId xmlns:a16="http://schemas.microsoft.com/office/drawing/2014/main" id="{FFA98E9D-C965-23E1-A54C-7C4723E9B3BE}"/>
              </a:ext>
            </a:extLst>
          </p:cNvPr>
          <p:cNvSpPr txBox="1">
            <a:spLocks/>
          </p:cNvSpPr>
          <p:nvPr/>
        </p:nvSpPr>
        <p:spPr>
          <a:xfrm>
            <a:off x="5662159" y="1515981"/>
            <a:ext cx="2617821" cy="437922"/>
          </a:xfrm>
          <a:prstGeom prst="rect">
            <a:avLst/>
          </a:prstGeom>
          <a:solidFill>
            <a:srgbClr val="D6CC00"/>
          </a:solidFill>
          <a:ln>
            <a:solidFill>
              <a:srgbClr val="626B2B"/>
            </a:solidFill>
          </a:ln>
        </p:spPr>
        <p:txBody>
          <a:bodyPr vert="horz" lIns="91440" tIns="9144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500" b="1" dirty="0"/>
              <a:t>sage thrasher</a:t>
            </a:r>
          </a:p>
          <a:p>
            <a:pPr marL="0" indent="0" algn="ctr">
              <a:spcBef>
                <a:spcPts val="0"/>
              </a:spcBef>
              <a:spcAft>
                <a:spcPts val="600"/>
              </a:spcAft>
              <a:buFont typeface="Arial" panose="020B0604020202020204" pitchFamily="34" charset="0"/>
              <a:buNone/>
            </a:pPr>
            <a:r>
              <a:rPr lang="en-US" sz="1900" i="1" dirty="0"/>
              <a:t>Oreoscoptes </a:t>
            </a:r>
            <a:r>
              <a:rPr lang="en-US" sz="1900" i="1" dirty="0" err="1"/>
              <a:t>montanus</a:t>
            </a:r>
            <a:endParaRPr lang="en-US" sz="1900" i="1" dirty="0"/>
          </a:p>
        </p:txBody>
      </p:sp>
      <p:sp>
        <p:nvSpPr>
          <p:cNvPr id="24" name="Left Brace 23">
            <a:extLst>
              <a:ext uri="{FF2B5EF4-FFF2-40B4-BE49-F238E27FC236}">
                <a16:creationId xmlns:a16="http://schemas.microsoft.com/office/drawing/2014/main" id="{E5A240F9-FFD2-2C4C-02E4-E4A288EE344A}"/>
              </a:ext>
            </a:extLst>
          </p:cNvPr>
          <p:cNvSpPr/>
          <p:nvPr/>
        </p:nvSpPr>
        <p:spPr>
          <a:xfrm>
            <a:off x="705187" y="2070902"/>
            <a:ext cx="461665" cy="2502569"/>
          </a:xfrm>
          <a:prstGeom prst="leftBrace">
            <a:avLst>
              <a:gd name="adj1" fmla="val 8333"/>
              <a:gd name="adj2" fmla="val 4996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98733AD4-355C-EE88-E912-9305ED55D5A5}"/>
              </a:ext>
            </a:extLst>
          </p:cNvPr>
          <p:cNvSpPr txBox="1"/>
          <p:nvPr/>
        </p:nvSpPr>
        <p:spPr>
          <a:xfrm>
            <a:off x="232957" y="2985706"/>
            <a:ext cx="553998" cy="632545"/>
          </a:xfrm>
          <a:prstGeom prst="rect">
            <a:avLst/>
          </a:prstGeom>
          <a:noFill/>
        </p:spPr>
        <p:txBody>
          <a:bodyPr vert="vert270" wrap="none" rtlCol="0">
            <a:spAutoFit/>
          </a:bodyPr>
          <a:lstStyle/>
          <a:p>
            <a:r>
              <a:rPr lang="en-US" sz="2400" b="1" dirty="0"/>
              <a:t>6-7”</a:t>
            </a:r>
          </a:p>
        </p:txBody>
      </p:sp>
      <p:sp>
        <p:nvSpPr>
          <p:cNvPr id="34" name="Left Brace 33">
            <a:extLst>
              <a:ext uri="{FF2B5EF4-FFF2-40B4-BE49-F238E27FC236}">
                <a16:creationId xmlns:a16="http://schemas.microsoft.com/office/drawing/2014/main" id="{8368EED3-C98F-7842-7EC1-12838B90858B}"/>
              </a:ext>
            </a:extLst>
          </p:cNvPr>
          <p:cNvSpPr/>
          <p:nvPr/>
        </p:nvSpPr>
        <p:spPr>
          <a:xfrm flipH="1">
            <a:off x="7963084" y="2091734"/>
            <a:ext cx="461665" cy="2502569"/>
          </a:xfrm>
          <a:prstGeom prst="leftBrace">
            <a:avLst>
              <a:gd name="adj1" fmla="val 8333"/>
              <a:gd name="adj2" fmla="val 4996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A189F987-1869-A461-DC8F-A97DF2B53259}"/>
              </a:ext>
            </a:extLst>
          </p:cNvPr>
          <p:cNvSpPr txBox="1"/>
          <p:nvPr/>
        </p:nvSpPr>
        <p:spPr>
          <a:xfrm flipH="1" flipV="1">
            <a:off x="8330326" y="3112727"/>
            <a:ext cx="553998" cy="632545"/>
          </a:xfrm>
          <a:prstGeom prst="rect">
            <a:avLst/>
          </a:prstGeom>
          <a:noFill/>
        </p:spPr>
        <p:txBody>
          <a:bodyPr vert="vert270" wrap="none" rtlCol="0">
            <a:spAutoFit/>
          </a:bodyPr>
          <a:lstStyle/>
          <a:p>
            <a:r>
              <a:rPr lang="en-US" sz="2400" b="1" dirty="0"/>
              <a:t>8-9”</a:t>
            </a:r>
          </a:p>
        </p:txBody>
      </p:sp>
      <p:sp>
        <p:nvSpPr>
          <p:cNvPr id="42" name="TextBox 41">
            <a:extLst>
              <a:ext uri="{FF2B5EF4-FFF2-40B4-BE49-F238E27FC236}">
                <a16:creationId xmlns:a16="http://schemas.microsoft.com/office/drawing/2014/main" id="{D2E1EFA5-DECA-D06B-01B1-D8926AB088F2}"/>
              </a:ext>
            </a:extLst>
          </p:cNvPr>
          <p:cNvSpPr txBox="1"/>
          <p:nvPr/>
        </p:nvSpPr>
        <p:spPr>
          <a:xfrm>
            <a:off x="244654" y="4826675"/>
            <a:ext cx="397573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Large, long-tailed sparrow</a:t>
            </a:r>
          </a:p>
          <a:p>
            <a:pPr marL="285750" indent="-285750">
              <a:buFont typeface="Arial" panose="020B0604020202020204" pitchFamily="34" charset="0"/>
              <a:buChar char="•"/>
            </a:pPr>
            <a:r>
              <a:rPr lang="en-US" dirty="0"/>
              <a:t>When perched, long-bodied and with thin neck, round head</a:t>
            </a:r>
          </a:p>
          <a:p>
            <a:pPr marL="285750" indent="-285750">
              <a:buFont typeface="Arial" panose="020B0604020202020204" pitchFamily="34" charset="0"/>
              <a:buChar char="•"/>
            </a:pPr>
            <a:r>
              <a:rPr lang="en-US" dirty="0"/>
              <a:t>Distinctive bold chestnut and white facial stripes</a:t>
            </a:r>
          </a:p>
          <a:p>
            <a:pPr marL="285750" indent="-285750">
              <a:buFont typeface="Arial" panose="020B0604020202020204" pitchFamily="34" charset="0"/>
              <a:buChar char="•"/>
            </a:pPr>
            <a:r>
              <a:rPr lang="en-US" b="1" dirty="0">
                <a:solidFill>
                  <a:srgbClr val="626B2B"/>
                </a:solidFill>
              </a:rPr>
              <a:t>Lookalike</a:t>
            </a:r>
            <a:r>
              <a:rPr lang="en-US" dirty="0">
                <a:solidFill>
                  <a:srgbClr val="626B2B"/>
                </a:solidFill>
              </a:rPr>
              <a:t>: chipping sparrow – possible, but likely wrong habitat</a:t>
            </a:r>
          </a:p>
        </p:txBody>
      </p:sp>
      <p:pic>
        <p:nvPicPr>
          <p:cNvPr id="49" name="Picture 48">
            <a:extLst>
              <a:ext uri="{FF2B5EF4-FFF2-40B4-BE49-F238E27FC236}">
                <a16:creationId xmlns:a16="http://schemas.microsoft.com/office/drawing/2014/main" id="{D75CD0A8-3BBC-AC29-8EB4-6DFBF28AD1DB}"/>
              </a:ext>
            </a:extLst>
          </p:cNvPr>
          <p:cNvPicPr>
            <a:picLocks noChangeAspect="1"/>
          </p:cNvPicPr>
          <p:nvPr/>
        </p:nvPicPr>
        <p:blipFill>
          <a:blip r:embed="rId7"/>
          <a:stretch>
            <a:fillRect/>
          </a:stretch>
        </p:blipFill>
        <p:spPr>
          <a:xfrm>
            <a:off x="3570563" y="2766317"/>
            <a:ext cx="2037183" cy="438778"/>
          </a:xfrm>
          <a:prstGeom prst="rect">
            <a:avLst/>
          </a:prstGeom>
          <a:ln>
            <a:solidFill>
              <a:schemeClr val="tx1"/>
            </a:solidFill>
          </a:ln>
        </p:spPr>
      </p:pic>
      <p:sp>
        <p:nvSpPr>
          <p:cNvPr id="11" name="TextBox 10">
            <a:extLst>
              <a:ext uri="{FF2B5EF4-FFF2-40B4-BE49-F238E27FC236}">
                <a16:creationId xmlns:a16="http://schemas.microsoft.com/office/drawing/2014/main" id="{F51697DF-5FE0-0E8D-19FE-01E915471DFC}"/>
              </a:ext>
            </a:extLst>
          </p:cNvPr>
          <p:cNvSpPr txBox="1"/>
          <p:nvPr/>
        </p:nvSpPr>
        <p:spPr>
          <a:xfrm>
            <a:off x="5105880" y="4826675"/>
            <a:ext cx="397573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Typical thrasher head and body, though smaller, with a shorter, straighter bill</a:t>
            </a:r>
          </a:p>
          <a:p>
            <a:pPr marL="285750" indent="-285750">
              <a:buFont typeface="Arial" panose="020B0604020202020204" pitchFamily="34" charset="0"/>
              <a:buChar char="•"/>
            </a:pPr>
            <a:r>
              <a:rPr lang="en-US" dirty="0"/>
              <a:t>Long tail</a:t>
            </a:r>
          </a:p>
          <a:p>
            <a:pPr marL="285750" indent="-285750">
              <a:buFont typeface="Arial" panose="020B0604020202020204" pitchFamily="34" charset="0"/>
              <a:buChar char="•"/>
            </a:pPr>
            <a:r>
              <a:rPr lang="en-US" dirty="0"/>
              <a:t>Overall gray with spotted underparts</a:t>
            </a:r>
          </a:p>
          <a:p>
            <a:pPr marL="285750" indent="-285750">
              <a:buFont typeface="Arial" panose="020B0604020202020204" pitchFamily="34" charset="0"/>
              <a:buChar char="•"/>
            </a:pPr>
            <a:r>
              <a:rPr lang="en-US" dirty="0"/>
              <a:t>Upright, tail flicking</a:t>
            </a:r>
          </a:p>
        </p:txBody>
      </p:sp>
      <p:pic>
        <p:nvPicPr>
          <p:cNvPr id="15362" name="Picture 2" descr="Range Map for Sage Thrasher">
            <a:extLst>
              <a:ext uri="{FF2B5EF4-FFF2-40B4-BE49-F238E27FC236}">
                <a16:creationId xmlns:a16="http://schemas.microsoft.com/office/drawing/2014/main" id="{3C243B38-8C1E-271E-D652-8B4FF9A0D1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676" y="3227298"/>
            <a:ext cx="1280160" cy="1536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4" name="Picture 4" descr="Range Map for Lark Sparrow">
            <a:extLst>
              <a:ext uri="{FF2B5EF4-FFF2-40B4-BE49-F238E27FC236}">
                <a16:creationId xmlns:a16="http://schemas.microsoft.com/office/drawing/2014/main" id="{5BA28EDC-A6E0-F364-0891-0799B4C4C0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05680" y="3217733"/>
            <a:ext cx="1280160" cy="1536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6FAB871A-3E94-6E8A-20B2-F68E742BEA3D}"/>
              </a:ext>
            </a:extLst>
          </p:cNvPr>
          <p:cNvSpPr txBox="1">
            <a:spLocks/>
          </p:cNvSpPr>
          <p:nvPr/>
        </p:nvSpPr>
        <p:spPr>
          <a:xfrm>
            <a:off x="1459831" y="671359"/>
            <a:ext cx="444342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spTree>
    <p:extLst>
      <p:ext uri="{BB962C8B-B14F-4D97-AF65-F5344CB8AC3E}">
        <p14:creationId xmlns:p14="http://schemas.microsoft.com/office/powerpoint/2010/main" val="24295606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pic>
        <p:nvPicPr>
          <p:cNvPr id="6" name="Picture 8" descr="Hearing aid png images | PNGEgg">
            <a:extLst>
              <a:ext uri="{FF2B5EF4-FFF2-40B4-BE49-F238E27FC236}">
                <a16:creationId xmlns:a16="http://schemas.microsoft.com/office/drawing/2014/main" id="{4BA730A4-CD1C-10CE-BE73-43527AC63DFA}"/>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4138" b="94483" l="6322" r="94828">
                        <a14:foregroundMark x1="45690" y1="20000" x2="45690" y2="20000"/>
                        <a14:foregroundMark x1="60057" y1="37931" x2="60057" y2="37931"/>
                        <a14:foregroundMark x1="18103" y1="8276" x2="18103" y2="8276"/>
                        <a14:foregroundMark x1="71552" y1="28621" x2="71552" y2="28621"/>
                        <a14:foregroundMark x1="85345" y1="20690" x2="85345" y2="20690"/>
                        <a14:foregroundMark x1="6609" y1="26552" x2="6609" y2="26552"/>
                        <a14:foregroundMark x1="81034" y1="87241" x2="81034" y2="87241"/>
                        <a14:foregroundMark x1="90805" y1="53793" x2="90805" y2="53793"/>
                        <a14:foregroundMark x1="28448" y1="4138" x2="28448" y2="4138"/>
                        <a14:foregroundMark x1="26724" y1="21724" x2="26724" y2="21724"/>
                        <a14:foregroundMark x1="20402" y1="86552" x2="20402" y2="86552"/>
                        <a14:foregroundMark x1="79023" y1="94483" x2="79023" y2="94483"/>
                        <a14:foregroundMark x1="94828" y1="51724" x2="94828" y2="517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4168" y="212770"/>
            <a:ext cx="1207008" cy="10058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A435005-F910-E96B-C34E-22685E4383A0}"/>
              </a:ext>
            </a:extLst>
          </p:cNvPr>
          <p:cNvSpPr txBox="1"/>
          <p:nvPr/>
        </p:nvSpPr>
        <p:spPr>
          <a:xfrm>
            <a:off x="144014" y="4038460"/>
            <a:ext cx="4572000" cy="2462213"/>
          </a:xfrm>
          <a:prstGeom prst="rect">
            <a:avLst/>
          </a:prstGeom>
          <a:noFill/>
        </p:spPr>
        <p:txBody>
          <a:bodyPr wrap="square">
            <a:spAutoFit/>
          </a:bodyPr>
          <a:lstStyle/>
          <a:p>
            <a:pPr algn="l"/>
            <a:r>
              <a:rPr lang="en-US" sz="1400" b="1" i="0" cap="all" dirty="0">
                <a:solidFill>
                  <a:srgbClr val="0A0A0A"/>
                </a:solidFill>
                <a:effectLst/>
              </a:rPr>
              <a:t>SONGS</a:t>
            </a:r>
          </a:p>
          <a:p>
            <a:pPr algn="l"/>
            <a:r>
              <a:rPr lang="en-US" sz="1400" b="0" i="0" dirty="0">
                <a:solidFill>
                  <a:srgbClr val="0A0A0A"/>
                </a:solidFill>
                <a:effectLst/>
              </a:rPr>
              <a:t>Male lark </a:t>
            </a:r>
            <a:r>
              <a:rPr lang="en-US" sz="1400" dirty="0">
                <a:solidFill>
                  <a:srgbClr val="0A0A0A"/>
                </a:solidFill>
              </a:rPr>
              <a:t>s</a:t>
            </a:r>
            <a:r>
              <a:rPr lang="en-US" sz="1400" b="0" i="0" dirty="0">
                <a:solidFill>
                  <a:srgbClr val="0A0A0A"/>
                </a:solidFill>
                <a:effectLst/>
              </a:rPr>
              <a:t>parrows sing a melodious jumble of clear notes and trills interspersed with harsh buzzes and churrs. The song generally starts with a short buzz followed by 1–3 clear notes, then a few notes at a lower pitch, and finally a clear trill; they often switch up the order of the notes. Listen for the short buzzes within the jumble to help identify the song. </a:t>
            </a:r>
          </a:p>
          <a:p>
            <a:pPr algn="l"/>
            <a:endParaRPr lang="en-US" sz="1000" b="0" i="0" dirty="0">
              <a:solidFill>
                <a:srgbClr val="0A0A0A"/>
              </a:solidFill>
              <a:effectLst/>
            </a:endParaRPr>
          </a:p>
          <a:p>
            <a:pPr algn="l"/>
            <a:r>
              <a:rPr lang="en-US" sz="1400" b="1" i="0" cap="all" dirty="0">
                <a:solidFill>
                  <a:srgbClr val="0A0A0A"/>
                </a:solidFill>
                <a:effectLst/>
              </a:rPr>
              <a:t>CALLS</a:t>
            </a:r>
          </a:p>
          <a:p>
            <a:pPr algn="l"/>
            <a:r>
              <a:rPr lang="en-US" sz="1400" b="0" i="0" dirty="0">
                <a:solidFill>
                  <a:srgbClr val="0A0A0A"/>
                </a:solidFill>
                <a:effectLst/>
              </a:rPr>
              <a:t>Both male and female lark </a:t>
            </a:r>
            <a:r>
              <a:rPr lang="en-US" sz="1400" dirty="0">
                <a:solidFill>
                  <a:srgbClr val="0A0A0A"/>
                </a:solidFill>
              </a:rPr>
              <a:t>s</a:t>
            </a:r>
            <a:r>
              <a:rPr lang="en-US" sz="1400" b="0" i="0" dirty="0">
                <a:solidFill>
                  <a:srgbClr val="0A0A0A"/>
                </a:solidFill>
                <a:effectLst/>
              </a:rPr>
              <a:t>parrows give a sharp metallic </a:t>
            </a:r>
            <a:r>
              <a:rPr lang="en-US" sz="1400" b="0" i="1" dirty="0" err="1">
                <a:solidFill>
                  <a:srgbClr val="0A0A0A"/>
                </a:solidFill>
                <a:effectLst/>
              </a:rPr>
              <a:t>tink</a:t>
            </a:r>
            <a:r>
              <a:rPr lang="en-US" sz="1400" b="0" i="0" dirty="0">
                <a:solidFill>
                  <a:srgbClr val="0A0A0A"/>
                </a:solidFill>
                <a:effectLst/>
              </a:rPr>
              <a:t>.</a:t>
            </a:r>
          </a:p>
        </p:txBody>
      </p:sp>
      <p:sp>
        <p:nvSpPr>
          <p:cNvPr id="19" name="TextBox 18">
            <a:extLst>
              <a:ext uri="{FF2B5EF4-FFF2-40B4-BE49-F238E27FC236}">
                <a16:creationId xmlns:a16="http://schemas.microsoft.com/office/drawing/2014/main" id="{6A6BAED2-465C-C4C2-E4C2-2A15A9FCFE4B}"/>
              </a:ext>
            </a:extLst>
          </p:cNvPr>
          <p:cNvSpPr txBox="1"/>
          <p:nvPr/>
        </p:nvSpPr>
        <p:spPr>
          <a:xfrm>
            <a:off x="4712298" y="4038460"/>
            <a:ext cx="4287688" cy="2616101"/>
          </a:xfrm>
          <a:prstGeom prst="rect">
            <a:avLst/>
          </a:prstGeom>
          <a:noFill/>
        </p:spPr>
        <p:txBody>
          <a:bodyPr wrap="square">
            <a:spAutoFit/>
          </a:bodyPr>
          <a:lstStyle/>
          <a:p>
            <a:pPr algn="l"/>
            <a:r>
              <a:rPr lang="en-US" sz="1400" b="1" i="0" cap="all" dirty="0">
                <a:solidFill>
                  <a:srgbClr val="0A0A0A"/>
                </a:solidFill>
                <a:effectLst/>
              </a:rPr>
              <a:t>SONGS</a:t>
            </a:r>
          </a:p>
          <a:p>
            <a:pPr algn="l"/>
            <a:r>
              <a:rPr lang="en-US" sz="1400" b="0" i="0" dirty="0">
                <a:solidFill>
                  <a:srgbClr val="0A0A0A"/>
                </a:solidFill>
                <a:effectLst/>
              </a:rPr>
              <a:t>Males have long, complex, melodic songs, with remarkable variety. The rambling series of phrases, often preceded by soft clucking notes, is continuous and interspersed with moments of repetition and mimicry. Songs can be very long indeed; one male was recorded singing for 22 minutes straight.</a:t>
            </a:r>
          </a:p>
          <a:p>
            <a:pPr algn="l"/>
            <a:endParaRPr lang="en-US" sz="1000" b="0" i="0" dirty="0">
              <a:solidFill>
                <a:srgbClr val="0A0A0A"/>
              </a:solidFill>
              <a:effectLst/>
            </a:endParaRPr>
          </a:p>
          <a:p>
            <a:pPr algn="l"/>
            <a:r>
              <a:rPr lang="en-US" sz="1400" b="1" i="0" cap="all" dirty="0">
                <a:solidFill>
                  <a:srgbClr val="0A0A0A"/>
                </a:solidFill>
                <a:effectLst/>
              </a:rPr>
              <a:t>CALLS</a:t>
            </a:r>
          </a:p>
          <a:p>
            <a:pPr algn="l"/>
            <a:r>
              <a:rPr lang="en-US" sz="1400" b="0" i="0" dirty="0">
                <a:solidFill>
                  <a:srgbClr val="0A0A0A"/>
                </a:solidFill>
                <a:effectLst/>
              </a:rPr>
              <a:t>When alarmed, call is a low, hoarse cluck, very similar to a Red-winged Blackbird, accompanied by a flick of the tail.</a:t>
            </a:r>
          </a:p>
        </p:txBody>
      </p:sp>
      <p:sp>
        <p:nvSpPr>
          <p:cNvPr id="7" name="Content Placeholder 3">
            <a:extLst>
              <a:ext uri="{FF2B5EF4-FFF2-40B4-BE49-F238E27FC236}">
                <a16:creationId xmlns:a16="http://schemas.microsoft.com/office/drawing/2014/main" id="{CDC59687-D13B-0436-C36F-FEA44EF02029}"/>
              </a:ext>
            </a:extLst>
          </p:cNvPr>
          <p:cNvSpPr txBox="1">
            <a:spLocks/>
          </p:cNvSpPr>
          <p:nvPr/>
        </p:nvSpPr>
        <p:spPr>
          <a:xfrm>
            <a:off x="864020" y="1515981"/>
            <a:ext cx="2615184" cy="437922"/>
          </a:xfrm>
          <a:prstGeom prst="rect">
            <a:avLst/>
          </a:prstGeom>
          <a:solidFill>
            <a:srgbClr val="D6CC00"/>
          </a:solidFill>
          <a:ln>
            <a:solidFill>
              <a:srgbClr val="626B2B"/>
            </a:solidFill>
          </a:ln>
        </p:spPr>
        <p:txBody>
          <a:bodyPr vert="horz" lIns="91440" tIns="9144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200" b="1" dirty="0"/>
              <a:t>lark sparrow</a:t>
            </a:r>
          </a:p>
          <a:p>
            <a:pPr marL="0" indent="0" algn="ctr">
              <a:spcBef>
                <a:spcPts val="0"/>
              </a:spcBef>
              <a:buFont typeface="Arial" panose="020B0604020202020204" pitchFamily="34" charset="0"/>
              <a:buNone/>
            </a:pPr>
            <a:r>
              <a:rPr lang="en-US" sz="1600" i="1" dirty="0"/>
              <a:t>Chondestes </a:t>
            </a:r>
            <a:r>
              <a:rPr lang="en-US" sz="1600" i="1" dirty="0" err="1"/>
              <a:t>grammacus</a:t>
            </a:r>
            <a:endParaRPr lang="en-US" sz="1600" i="1" dirty="0"/>
          </a:p>
        </p:txBody>
      </p:sp>
      <p:sp>
        <p:nvSpPr>
          <p:cNvPr id="8" name="Content Placeholder 3">
            <a:extLst>
              <a:ext uri="{FF2B5EF4-FFF2-40B4-BE49-F238E27FC236}">
                <a16:creationId xmlns:a16="http://schemas.microsoft.com/office/drawing/2014/main" id="{271F3B8C-6589-EBBD-E76A-E9B23245C0B0}"/>
              </a:ext>
            </a:extLst>
          </p:cNvPr>
          <p:cNvSpPr txBox="1">
            <a:spLocks/>
          </p:cNvSpPr>
          <p:nvPr/>
        </p:nvSpPr>
        <p:spPr>
          <a:xfrm>
            <a:off x="5662159" y="1515981"/>
            <a:ext cx="2617821" cy="437922"/>
          </a:xfrm>
          <a:prstGeom prst="rect">
            <a:avLst/>
          </a:prstGeom>
          <a:solidFill>
            <a:srgbClr val="D6CC00"/>
          </a:solidFill>
          <a:ln>
            <a:solidFill>
              <a:srgbClr val="626B2B"/>
            </a:solidFill>
          </a:ln>
        </p:spPr>
        <p:txBody>
          <a:bodyPr vert="horz" lIns="91440" tIns="9144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500" b="1" dirty="0"/>
              <a:t>sage thrasher</a:t>
            </a:r>
          </a:p>
          <a:p>
            <a:pPr marL="0" indent="0" algn="ctr">
              <a:spcBef>
                <a:spcPts val="0"/>
              </a:spcBef>
              <a:spcAft>
                <a:spcPts val="600"/>
              </a:spcAft>
              <a:buFont typeface="Arial" panose="020B0604020202020204" pitchFamily="34" charset="0"/>
              <a:buNone/>
            </a:pPr>
            <a:r>
              <a:rPr lang="en-US" sz="1900" i="1" dirty="0"/>
              <a:t>Oreoscoptes </a:t>
            </a:r>
            <a:r>
              <a:rPr lang="en-US" sz="1900" i="1" dirty="0" err="1"/>
              <a:t>montanus</a:t>
            </a:r>
            <a:endParaRPr lang="en-US" sz="1900" i="1" dirty="0"/>
          </a:p>
        </p:txBody>
      </p:sp>
      <p:pic>
        <p:nvPicPr>
          <p:cNvPr id="17410" name="Picture 2" descr="Lark Sparrow | Lark Sparrow (Chondestes grammacus) ~ Pinella… | Flickr">
            <a:extLst>
              <a:ext uri="{FF2B5EF4-FFF2-40B4-BE49-F238E27FC236}">
                <a16:creationId xmlns:a16="http://schemas.microsoft.com/office/drawing/2014/main" id="{28993E0B-F0AD-4590-36A0-DF85043BBE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04" y="1953903"/>
            <a:ext cx="2471055" cy="18000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descr="Lark Sparrow | MDC Teacher Portal">
            <a:extLst>
              <a:ext uri="{FF2B5EF4-FFF2-40B4-BE49-F238E27FC236}">
                <a16:creationId xmlns:a16="http://schemas.microsoft.com/office/drawing/2014/main" id="{CD25A090-0E56-ACA4-CEA6-682E0DCAE61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15" r="18213"/>
          <a:stretch/>
        </p:blipFill>
        <p:spPr bwMode="auto">
          <a:xfrm>
            <a:off x="2599266" y="2232239"/>
            <a:ext cx="1832437" cy="18734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descr="Photos - Sage Thrasher - Oreoscoptes montanus - Birds of the World">
            <a:extLst>
              <a:ext uri="{FF2B5EF4-FFF2-40B4-BE49-F238E27FC236}">
                <a16:creationId xmlns:a16="http://schemas.microsoft.com/office/drawing/2014/main" id="{186F6524-2893-4257-11C7-51B8DAE883A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00"/>
          <a:stretch/>
        </p:blipFill>
        <p:spPr bwMode="auto">
          <a:xfrm>
            <a:off x="5216683" y="2076978"/>
            <a:ext cx="1832437" cy="18324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20" name="Picture 12" descr="Sage Thrasher - eBirdr">
            <a:extLst>
              <a:ext uri="{FF2B5EF4-FFF2-40B4-BE49-F238E27FC236}">
                <a16:creationId xmlns:a16="http://schemas.microsoft.com/office/drawing/2014/main" id="{8B2E4C04-3855-9A63-FF68-568D27F9B6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081" t="20594" r="21849" b="20594"/>
          <a:stretch/>
        </p:blipFill>
        <p:spPr bwMode="auto">
          <a:xfrm>
            <a:off x="7153023" y="1947933"/>
            <a:ext cx="1488461" cy="2159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08F95B75-0602-D1A3-5B1E-785513BA81F9}"/>
              </a:ext>
            </a:extLst>
          </p:cNvPr>
          <p:cNvSpPr txBox="1">
            <a:spLocks/>
          </p:cNvSpPr>
          <p:nvPr/>
        </p:nvSpPr>
        <p:spPr>
          <a:xfrm>
            <a:off x="1459831" y="671359"/>
            <a:ext cx="444342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spTree>
    <p:extLst>
      <p:ext uri="{BB962C8B-B14F-4D97-AF65-F5344CB8AC3E}">
        <p14:creationId xmlns:p14="http://schemas.microsoft.com/office/powerpoint/2010/main" val="1325079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1333413" y="2739133"/>
            <a:ext cx="1265758" cy="520947"/>
          </a:xfrm>
        </p:spPr>
        <p:txBody>
          <a:bodyPr anchor="ctr">
            <a:normAutofit/>
          </a:bodyPr>
          <a:lstStyle/>
          <a:p>
            <a:pPr marL="0" indent="0" algn="ctr">
              <a:buNone/>
            </a:pPr>
            <a:r>
              <a:rPr lang="en-US" sz="1300" dirty="0"/>
              <a:t>Western meadowlark</a:t>
            </a:r>
          </a:p>
        </p:txBody>
      </p:sp>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47" t="12978" r="14829" b="13269"/>
          <a:stretch/>
        </p:blipFill>
        <p:spPr bwMode="auto">
          <a:xfrm>
            <a:off x="1333413" y="1446004"/>
            <a:ext cx="125230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sp>
        <p:nvSpPr>
          <p:cNvPr id="8" name="Content Placeholder 3">
            <a:extLst>
              <a:ext uri="{FF2B5EF4-FFF2-40B4-BE49-F238E27FC236}">
                <a16:creationId xmlns:a16="http://schemas.microsoft.com/office/drawing/2014/main" id="{769E811C-6A67-FB18-E44B-FD77DD3A6543}"/>
              </a:ext>
            </a:extLst>
          </p:cNvPr>
          <p:cNvSpPr txBox="1">
            <a:spLocks/>
          </p:cNvSpPr>
          <p:nvPr/>
        </p:nvSpPr>
        <p:spPr>
          <a:xfrm>
            <a:off x="44275" y="2880969"/>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sp>
        <p:nvSpPr>
          <p:cNvPr id="12" name="Content Placeholder 3">
            <a:extLst>
              <a:ext uri="{FF2B5EF4-FFF2-40B4-BE49-F238E27FC236}">
                <a16:creationId xmlns:a16="http://schemas.microsoft.com/office/drawing/2014/main" id="{689DFB2B-9254-C157-9C6A-B9AC48EF4658}"/>
              </a:ext>
            </a:extLst>
          </p:cNvPr>
          <p:cNvSpPr txBox="1">
            <a:spLocks/>
          </p:cNvSpPr>
          <p:nvPr/>
        </p:nvSpPr>
        <p:spPr>
          <a:xfrm>
            <a:off x="2608876" y="279742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13" name="Picture 6" descr="Grasshopper Sparrow Identification, All About Birds, Cornell Lab of  Ornithology">
            <a:extLst>
              <a:ext uri="{FF2B5EF4-FFF2-40B4-BE49-F238E27FC236}">
                <a16:creationId xmlns:a16="http://schemas.microsoft.com/office/drawing/2014/main" id="{770FA710-81FE-B0F7-6735-4D9D98CC4C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14" t="7284" r="13460" b="1282"/>
          <a:stretch/>
        </p:blipFill>
        <p:spPr bwMode="auto">
          <a:xfrm>
            <a:off x="2632837" y="144600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2" descr="Brewer's Sparrow Identification, All About Birds, Cornell Lab of Ornithology">
            <a:extLst>
              <a:ext uri="{FF2B5EF4-FFF2-40B4-BE49-F238E27FC236}">
                <a16:creationId xmlns:a16="http://schemas.microsoft.com/office/drawing/2014/main" id="{AC785880-749C-E33A-ADD4-D743B981FD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90" r="14497"/>
          <a:stretch/>
        </p:blipFill>
        <p:spPr bwMode="auto">
          <a:xfrm>
            <a:off x="3916568" y="144600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Content Placeholder 3">
            <a:extLst>
              <a:ext uri="{FF2B5EF4-FFF2-40B4-BE49-F238E27FC236}">
                <a16:creationId xmlns:a16="http://schemas.microsoft.com/office/drawing/2014/main" id="{768AF49A-D6EF-F220-EC90-ED48F2C2EF4F}"/>
              </a:ext>
            </a:extLst>
          </p:cNvPr>
          <p:cNvSpPr txBox="1">
            <a:spLocks/>
          </p:cNvSpPr>
          <p:nvPr/>
        </p:nvSpPr>
        <p:spPr>
          <a:xfrm>
            <a:off x="3899587" y="275430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7" name="Content Placeholder 3">
            <a:extLst>
              <a:ext uri="{FF2B5EF4-FFF2-40B4-BE49-F238E27FC236}">
                <a16:creationId xmlns:a16="http://schemas.microsoft.com/office/drawing/2014/main" id="{07EBC95A-1CB1-2EA7-9765-3D95743EEB54}"/>
              </a:ext>
            </a:extLst>
          </p:cNvPr>
          <p:cNvSpPr txBox="1">
            <a:spLocks/>
          </p:cNvSpPr>
          <p:nvPr/>
        </p:nvSpPr>
        <p:spPr>
          <a:xfrm>
            <a:off x="5227565" y="2847887"/>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28" name="Picture 16" descr="Lark Sparrow Identification, All About Birds, Cornell Lab of Ornithology">
            <a:extLst>
              <a:ext uri="{FF2B5EF4-FFF2-40B4-BE49-F238E27FC236}">
                <a16:creationId xmlns:a16="http://schemas.microsoft.com/office/drawing/2014/main" id="{520D2D12-7D89-38A1-1536-1336B5133D3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4" t="1101" r="21731" b="-1101"/>
          <a:stretch/>
        </p:blipFill>
        <p:spPr bwMode="auto">
          <a:xfrm>
            <a:off x="5221697" y="1446004"/>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18" descr="The Sage Thrasher And The Wasp – Feathered Photography">
            <a:extLst>
              <a:ext uri="{FF2B5EF4-FFF2-40B4-BE49-F238E27FC236}">
                <a16:creationId xmlns:a16="http://schemas.microsoft.com/office/drawing/2014/main" id="{51355CED-C7F1-8363-628C-6C3BCDF149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827" t="19085" r="36661" b="14576"/>
          <a:stretch/>
        </p:blipFill>
        <p:spPr bwMode="auto">
          <a:xfrm>
            <a:off x="7823196" y="1446004"/>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Content Placeholder 3">
            <a:extLst>
              <a:ext uri="{FF2B5EF4-FFF2-40B4-BE49-F238E27FC236}">
                <a16:creationId xmlns:a16="http://schemas.microsoft.com/office/drawing/2014/main" id="{7BCFDCBB-8B74-4B5B-5C36-2472D1E48B20}"/>
              </a:ext>
            </a:extLst>
          </p:cNvPr>
          <p:cNvSpPr txBox="1">
            <a:spLocks/>
          </p:cNvSpPr>
          <p:nvPr/>
        </p:nvSpPr>
        <p:spPr>
          <a:xfrm>
            <a:off x="7823196" y="2787859"/>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32" name="Picture 20" descr="Western Kingbird Identification, All About Birds, Cornell Lab of Ornithology">
            <a:extLst>
              <a:ext uri="{FF2B5EF4-FFF2-40B4-BE49-F238E27FC236}">
                <a16:creationId xmlns:a16="http://schemas.microsoft.com/office/drawing/2014/main" id="{7A97C7C5-6F8E-258A-5124-E8ADA323E7A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37" r="21244"/>
          <a:stretch/>
        </p:blipFill>
        <p:spPr bwMode="auto">
          <a:xfrm>
            <a:off x="6526827" y="1446949"/>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Content Placeholder 3">
            <a:extLst>
              <a:ext uri="{FF2B5EF4-FFF2-40B4-BE49-F238E27FC236}">
                <a16:creationId xmlns:a16="http://schemas.microsoft.com/office/drawing/2014/main" id="{DE42FF49-136A-442A-7D53-4B7AD7AA7C06}"/>
              </a:ext>
            </a:extLst>
          </p:cNvPr>
          <p:cNvSpPr txBox="1">
            <a:spLocks/>
          </p:cNvSpPr>
          <p:nvPr/>
        </p:nvSpPr>
        <p:spPr>
          <a:xfrm>
            <a:off x="6526827" y="2731186"/>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34" name="Picture 2">
            <a:extLst>
              <a:ext uri="{FF2B5EF4-FFF2-40B4-BE49-F238E27FC236}">
                <a16:creationId xmlns:a16="http://schemas.microsoft.com/office/drawing/2014/main" id="{7F5E82F3-1E86-0289-ADE9-4B9B17A194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60" r="10883"/>
          <a:stretch/>
        </p:blipFill>
        <p:spPr bwMode="auto">
          <a:xfrm>
            <a:off x="49682" y="1446003"/>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62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1333413" y="2739133"/>
            <a:ext cx="1265758" cy="520947"/>
          </a:xfrm>
        </p:spPr>
        <p:txBody>
          <a:bodyPr anchor="ctr">
            <a:normAutofit/>
          </a:bodyPr>
          <a:lstStyle/>
          <a:p>
            <a:pPr marL="0" indent="0" algn="ctr">
              <a:buNone/>
            </a:pPr>
            <a:r>
              <a:rPr lang="en-US" sz="1300" dirty="0"/>
              <a:t>Western meadowlark</a:t>
            </a:r>
          </a:p>
        </p:txBody>
      </p:sp>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47" t="12978" r="14829" b="13269"/>
          <a:stretch/>
        </p:blipFill>
        <p:spPr bwMode="auto">
          <a:xfrm>
            <a:off x="1333413" y="1446004"/>
            <a:ext cx="125230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0E1138EB-292C-63BB-C37F-42042770F9B1}"/>
              </a:ext>
            </a:extLst>
          </p:cNvPr>
          <p:cNvSpPr txBox="1">
            <a:spLocks/>
          </p:cNvSpPr>
          <p:nvPr/>
        </p:nvSpPr>
        <p:spPr>
          <a:xfrm>
            <a:off x="1459831" y="671359"/>
            <a:ext cx="444342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sp>
        <p:nvSpPr>
          <p:cNvPr id="8" name="Content Placeholder 3">
            <a:extLst>
              <a:ext uri="{FF2B5EF4-FFF2-40B4-BE49-F238E27FC236}">
                <a16:creationId xmlns:a16="http://schemas.microsoft.com/office/drawing/2014/main" id="{769E811C-6A67-FB18-E44B-FD77DD3A6543}"/>
              </a:ext>
            </a:extLst>
          </p:cNvPr>
          <p:cNvSpPr txBox="1">
            <a:spLocks/>
          </p:cNvSpPr>
          <p:nvPr/>
        </p:nvSpPr>
        <p:spPr>
          <a:xfrm>
            <a:off x="44275" y="2880969"/>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sp>
        <p:nvSpPr>
          <p:cNvPr id="12" name="Content Placeholder 3">
            <a:extLst>
              <a:ext uri="{FF2B5EF4-FFF2-40B4-BE49-F238E27FC236}">
                <a16:creationId xmlns:a16="http://schemas.microsoft.com/office/drawing/2014/main" id="{689DFB2B-9254-C157-9C6A-B9AC48EF4658}"/>
              </a:ext>
            </a:extLst>
          </p:cNvPr>
          <p:cNvSpPr txBox="1">
            <a:spLocks/>
          </p:cNvSpPr>
          <p:nvPr/>
        </p:nvSpPr>
        <p:spPr>
          <a:xfrm>
            <a:off x="2608876" y="279742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13" name="Picture 6" descr="Grasshopper Sparrow Identification, All About Birds, Cornell Lab of  Ornithology">
            <a:extLst>
              <a:ext uri="{FF2B5EF4-FFF2-40B4-BE49-F238E27FC236}">
                <a16:creationId xmlns:a16="http://schemas.microsoft.com/office/drawing/2014/main" id="{770FA710-81FE-B0F7-6735-4D9D98CC4C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14" t="7284" r="13460" b="1282"/>
          <a:stretch/>
        </p:blipFill>
        <p:spPr bwMode="auto">
          <a:xfrm>
            <a:off x="2632837" y="144600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2" descr="Brewer's Sparrow Identification, All About Birds, Cornell Lab of Ornithology">
            <a:extLst>
              <a:ext uri="{FF2B5EF4-FFF2-40B4-BE49-F238E27FC236}">
                <a16:creationId xmlns:a16="http://schemas.microsoft.com/office/drawing/2014/main" id="{AC785880-749C-E33A-ADD4-D743B981FD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90" r="14497"/>
          <a:stretch/>
        </p:blipFill>
        <p:spPr bwMode="auto">
          <a:xfrm>
            <a:off x="3916568" y="144600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Content Placeholder 3">
            <a:extLst>
              <a:ext uri="{FF2B5EF4-FFF2-40B4-BE49-F238E27FC236}">
                <a16:creationId xmlns:a16="http://schemas.microsoft.com/office/drawing/2014/main" id="{768AF49A-D6EF-F220-EC90-ED48F2C2EF4F}"/>
              </a:ext>
            </a:extLst>
          </p:cNvPr>
          <p:cNvSpPr txBox="1">
            <a:spLocks/>
          </p:cNvSpPr>
          <p:nvPr/>
        </p:nvSpPr>
        <p:spPr>
          <a:xfrm>
            <a:off x="3899587" y="275430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7" name="Content Placeholder 3">
            <a:extLst>
              <a:ext uri="{FF2B5EF4-FFF2-40B4-BE49-F238E27FC236}">
                <a16:creationId xmlns:a16="http://schemas.microsoft.com/office/drawing/2014/main" id="{07EBC95A-1CB1-2EA7-9765-3D95743EEB54}"/>
              </a:ext>
            </a:extLst>
          </p:cNvPr>
          <p:cNvSpPr txBox="1">
            <a:spLocks/>
          </p:cNvSpPr>
          <p:nvPr/>
        </p:nvSpPr>
        <p:spPr>
          <a:xfrm>
            <a:off x="5227565" y="2847887"/>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28" name="Picture 16" descr="Lark Sparrow Identification, All About Birds, Cornell Lab of Ornithology">
            <a:extLst>
              <a:ext uri="{FF2B5EF4-FFF2-40B4-BE49-F238E27FC236}">
                <a16:creationId xmlns:a16="http://schemas.microsoft.com/office/drawing/2014/main" id="{520D2D12-7D89-38A1-1536-1336B5133D3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4" t="1101" r="21731" b="-1101"/>
          <a:stretch/>
        </p:blipFill>
        <p:spPr bwMode="auto">
          <a:xfrm>
            <a:off x="5221697" y="1446004"/>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18" descr="The Sage Thrasher And The Wasp – Feathered Photography">
            <a:extLst>
              <a:ext uri="{FF2B5EF4-FFF2-40B4-BE49-F238E27FC236}">
                <a16:creationId xmlns:a16="http://schemas.microsoft.com/office/drawing/2014/main" id="{51355CED-C7F1-8363-628C-6C3BCDF149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827" t="19085" r="36661" b="14576"/>
          <a:stretch/>
        </p:blipFill>
        <p:spPr bwMode="auto">
          <a:xfrm>
            <a:off x="7823196" y="1446004"/>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Content Placeholder 3">
            <a:extLst>
              <a:ext uri="{FF2B5EF4-FFF2-40B4-BE49-F238E27FC236}">
                <a16:creationId xmlns:a16="http://schemas.microsoft.com/office/drawing/2014/main" id="{7BCFDCBB-8B74-4B5B-5C36-2472D1E48B20}"/>
              </a:ext>
            </a:extLst>
          </p:cNvPr>
          <p:cNvSpPr txBox="1">
            <a:spLocks/>
          </p:cNvSpPr>
          <p:nvPr/>
        </p:nvSpPr>
        <p:spPr>
          <a:xfrm>
            <a:off x="7823196" y="2787859"/>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32" name="Picture 20" descr="Western Kingbird Identification, All About Birds, Cornell Lab of Ornithology">
            <a:extLst>
              <a:ext uri="{FF2B5EF4-FFF2-40B4-BE49-F238E27FC236}">
                <a16:creationId xmlns:a16="http://schemas.microsoft.com/office/drawing/2014/main" id="{7A97C7C5-6F8E-258A-5124-E8ADA323E7A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37" r="21244"/>
          <a:stretch/>
        </p:blipFill>
        <p:spPr bwMode="auto">
          <a:xfrm>
            <a:off x="6526827" y="1446949"/>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Content Placeholder 3">
            <a:extLst>
              <a:ext uri="{FF2B5EF4-FFF2-40B4-BE49-F238E27FC236}">
                <a16:creationId xmlns:a16="http://schemas.microsoft.com/office/drawing/2014/main" id="{DE42FF49-136A-442A-7D53-4B7AD7AA7C06}"/>
              </a:ext>
            </a:extLst>
          </p:cNvPr>
          <p:cNvSpPr txBox="1">
            <a:spLocks/>
          </p:cNvSpPr>
          <p:nvPr/>
        </p:nvSpPr>
        <p:spPr>
          <a:xfrm>
            <a:off x="6526827" y="2731186"/>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34" name="Picture 2">
            <a:extLst>
              <a:ext uri="{FF2B5EF4-FFF2-40B4-BE49-F238E27FC236}">
                <a16:creationId xmlns:a16="http://schemas.microsoft.com/office/drawing/2014/main" id="{7F5E82F3-1E86-0289-ADE9-4B9B17A194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60" r="10883"/>
          <a:stretch/>
        </p:blipFill>
        <p:spPr bwMode="auto">
          <a:xfrm>
            <a:off x="49682" y="1446003"/>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58" name="Picture 2" descr="Western Kingbird Identification, All About Birds, Cornell Lab of Ornithology">
            <a:extLst>
              <a:ext uri="{FF2B5EF4-FFF2-40B4-BE49-F238E27FC236}">
                <a16:creationId xmlns:a16="http://schemas.microsoft.com/office/drawing/2014/main" id="{FEA6D419-9D31-09B9-50B2-4405C3D915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173" b="12777"/>
          <a:stretch/>
        </p:blipFill>
        <p:spPr bwMode="auto">
          <a:xfrm>
            <a:off x="2130580" y="3297507"/>
            <a:ext cx="2252174" cy="13521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Binocular Field Glasses Flat Icon Stock Illustration - Download Image Now -  Icon, Binoculars, Surveillance - iStock">
            <a:extLst>
              <a:ext uri="{FF2B5EF4-FFF2-40B4-BE49-F238E27FC236}">
                <a16:creationId xmlns:a16="http://schemas.microsoft.com/office/drawing/2014/main" id="{DAB1C2B7-1935-CADF-E0C3-109DE8B8EC0E}"/>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6" b="99443" l="2778" r="97059">
                        <a14:foregroundMark x1="33497" y1="3621" x2="33497" y2="3621"/>
                        <a14:foregroundMark x1="66993" y1="836" x2="66993" y2="836"/>
                        <a14:foregroundMark x1="6863" y1="40669" x2="6863" y2="40669"/>
                        <a14:foregroundMark x1="2941" y1="64067" x2="4874" y2="70206"/>
                        <a14:foregroundMark x1="18301" y1="95543" x2="30229" y2="93036"/>
                        <a14:foregroundMark x1="30229" y1="93036" x2="32680" y2="89415"/>
                        <a14:foregroundMark x1="22222" y1="99443" x2="22222" y2="99443"/>
                        <a14:foregroundMark x1="91340" y1="38440" x2="97549" y2="52925"/>
                        <a14:foregroundMark x1="97549" y1="52925" x2="97059" y2="67409"/>
                        <a14:foregroundMark x1="97059" y1="67409" x2="89542" y2="89415"/>
                        <a14:backgroundMark x1="6209" y1="74095" x2="6209" y2="74095"/>
                        <a14:backgroundMark x1="6209" y1="74095" x2="7353" y2="76323"/>
                        <a14:backgroundMark x1="5882" y1="72981" x2="5065" y2="71031"/>
                        <a14:backgroundMark x1="4902" y1="70195" x2="4902" y2="70195"/>
                      </a14:backgroundRemoval>
                    </a14:imgEffect>
                  </a14:imgLayer>
                </a14:imgProps>
              </a:ext>
              <a:ext uri="{28A0092B-C50C-407E-A947-70E740481C1C}">
                <a14:useLocalDpi xmlns:a14="http://schemas.microsoft.com/office/drawing/2010/main" val="0"/>
              </a:ext>
            </a:extLst>
          </a:blip>
          <a:srcRect/>
          <a:stretch>
            <a:fillRect/>
          </a:stretch>
        </p:blipFill>
        <p:spPr bwMode="auto">
          <a:xfrm>
            <a:off x="290334" y="3539038"/>
            <a:ext cx="1463040" cy="8582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8" descr="Hearing aid png images | PNGEgg">
            <a:extLst>
              <a:ext uri="{FF2B5EF4-FFF2-40B4-BE49-F238E27FC236}">
                <a16:creationId xmlns:a16="http://schemas.microsoft.com/office/drawing/2014/main" id="{C3A3CD6E-56FC-CCDA-E18E-E88B5E858441}"/>
              </a:ext>
            </a:extLst>
          </p:cNvPr>
          <p:cNvPicPr>
            <a:picLocks noChangeAspect="1" noChangeArrowheads="1"/>
          </p:cNvPicPr>
          <p:nvPr/>
        </p:nvPicPr>
        <p:blipFill>
          <a:blip r:embed="rId12" cstate="print">
            <a:biLevel thresh="75000"/>
            <a:extLst>
              <a:ext uri="{BEBA8EAE-BF5A-486C-A8C5-ECC9F3942E4B}">
                <a14:imgProps xmlns:a14="http://schemas.microsoft.com/office/drawing/2010/main">
                  <a14:imgLayer r:embed="rId13">
                    <a14:imgEffect>
                      <a14:backgroundRemoval t="4138" b="94483" l="6322" r="94828">
                        <a14:foregroundMark x1="45690" y1="20000" x2="45690" y2="20000"/>
                        <a14:foregroundMark x1="60057" y1="37931" x2="60057" y2="37931"/>
                        <a14:foregroundMark x1="18103" y1="8276" x2="18103" y2="8276"/>
                        <a14:foregroundMark x1="71552" y1="28621" x2="71552" y2="28621"/>
                        <a14:foregroundMark x1="85345" y1="20690" x2="85345" y2="20690"/>
                        <a14:foregroundMark x1="6609" y1="26552" x2="6609" y2="26552"/>
                        <a14:foregroundMark x1="81034" y1="87241" x2="81034" y2="87241"/>
                        <a14:foregroundMark x1="90805" y1="53793" x2="90805" y2="53793"/>
                        <a14:foregroundMark x1="28448" y1="4138" x2="28448" y2="4138"/>
                        <a14:foregroundMark x1="26724" y1="21724" x2="26724" y2="21724"/>
                        <a14:foregroundMark x1="20402" y1="86552" x2="20402" y2="86552"/>
                        <a14:foregroundMark x1="79023" y1="94483" x2="79023" y2="94483"/>
                        <a14:foregroundMark x1="94828" y1="51724" x2="94828" y2="517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46658" y="3345655"/>
            <a:ext cx="1207008" cy="10058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5899D-5993-3F6F-6BF4-8B4586A89283}"/>
              </a:ext>
            </a:extLst>
          </p:cNvPr>
          <p:cNvSpPr/>
          <p:nvPr/>
        </p:nvSpPr>
        <p:spPr>
          <a:xfrm>
            <a:off x="0" y="1305816"/>
            <a:ext cx="6479297" cy="190875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0EEBEF-78BF-0CA7-ABCB-88A11744F1FD}"/>
              </a:ext>
            </a:extLst>
          </p:cNvPr>
          <p:cNvSpPr/>
          <p:nvPr/>
        </p:nvSpPr>
        <p:spPr>
          <a:xfrm>
            <a:off x="7810586" y="1222876"/>
            <a:ext cx="1333413" cy="20746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7D9CAC2-994B-C083-E7D5-8B89F597A400}"/>
              </a:ext>
            </a:extLst>
          </p:cNvPr>
          <p:cNvSpPr txBox="1"/>
          <p:nvPr/>
        </p:nvSpPr>
        <p:spPr>
          <a:xfrm>
            <a:off x="4528386" y="4210722"/>
            <a:ext cx="4440802" cy="2400657"/>
          </a:xfrm>
          <a:prstGeom prst="rect">
            <a:avLst/>
          </a:prstGeom>
          <a:noFill/>
        </p:spPr>
        <p:txBody>
          <a:bodyPr wrap="square">
            <a:spAutoFit/>
          </a:bodyPr>
          <a:lstStyle/>
          <a:p>
            <a:pPr algn="l"/>
            <a:r>
              <a:rPr lang="en-US" sz="1400" b="1" i="0" cap="all" dirty="0">
                <a:solidFill>
                  <a:srgbClr val="0A0A0A"/>
                </a:solidFill>
                <a:effectLst/>
              </a:rPr>
              <a:t>SONGS</a:t>
            </a:r>
          </a:p>
          <a:p>
            <a:pPr algn="l"/>
            <a:r>
              <a:rPr lang="en-US" sz="1400" b="0" i="0" dirty="0">
                <a:solidFill>
                  <a:srgbClr val="0A0A0A"/>
                </a:solidFill>
                <a:effectLst/>
              </a:rPr>
              <a:t>Though it’s not technically in the group of birds known as songbirds, the Western Kingbird has one call that functions as a song. Their </a:t>
            </a:r>
            <a:r>
              <a:rPr lang="en-US" sz="1400" dirty="0">
                <a:solidFill>
                  <a:srgbClr val="0A0A0A"/>
                </a:solidFill>
              </a:rPr>
              <a:t>song is a </a:t>
            </a:r>
            <a:r>
              <a:rPr lang="en-US" sz="1400" b="0" i="0" dirty="0">
                <a:solidFill>
                  <a:srgbClr val="0A0A0A"/>
                </a:solidFill>
                <a:effectLst/>
              </a:rPr>
              <a:t>rising series of sharp kips, culminating in a frantic burst of loud descending notes. Each call lasts about 2 seconds, and the male may repeat the pattern for half an hour to proclaim his territory.</a:t>
            </a:r>
          </a:p>
          <a:p>
            <a:pPr algn="l"/>
            <a:endParaRPr lang="en-US" sz="1000" b="0" i="0" dirty="0">
              <a:solidFill>
                <a:srgbClr val="0A0A0A"/>
              </a:solidFill>
              <a:effectLst/>
            </a:endParaRPr>
          </a:p>
          <a:p>
            <a:pPr algn="l"/>
            <a:r>
              <a:rPr lang="en-US" sz="1400" b="1" i="0" cap="all" dirty="0">
                <a:solidFill>
                  <a:srgbClr val="0A0A0A"/>
                </a:solidFill>
                <a:effectLst/>
              </a:rPr>
              <a:t>CALLS</a:t>
            </a:r>
          </a:p>
          <a:p>
            <a:pPr algn="l"/>
            <a:r>
              <a:rPr lang="en-US" sz="1400" b="0" i="0" dirty="0">
                <a:solidFill>
                  <a:srgbClr val="0A0A0A"/>
                </a:solidFill>
                <a:effectLst/>
              </a:rPr>
              <a:t>Western Kingbirds give sharp </a:t>
            </a:r>
            <a:r>
              <a:rPr lang="en-US" sz="1400" b="0" i="1" dirty="0">
                <a:solidFill>
                  <a:srgbClr val="0A0A0A"/>
                </a:solidFill>
                <a:effectLst/>
              </a:rPr>
              <a:t>kip</a:t>
            </a:r>
            <a:r>
              <a:rPr lang="en-US" sz="1400" b="0" i="0" dirty="0">
                <a:solidFill>
                  <a:srgbClr val="0A0A0A"/>
                </a:solidFill>
                <a:effectLst/>
              </a:rPr>
              <a:t> notes and squeaky twitters.</a:t>
            </a:r>
          </a:p>
        </p:txBody>
      </p:sp>
      <p:sp>
        <p:nvSpPr>
          <p:cNvPr id="15" name="TextBox 14">
            <a:extLst>
              <a:ext uri="{FF2B5EF4-FFF2-40B4-BE49-F238E27FC236}">
                <a16:creationId xmlns:a16="http://schemas.microsoft.com/office/drawing/2014/main" id="{FFC23228-AB14-B75C-A3E0-82BA0432CA9E}"/>
              </a:ext>
            </a:extLst>
          </p:cNvPr>
          <p:cNvSpPr txBox="1"/>
          <p:nvPr/>
        </p:nvSpPr>
        <p:spPr>
          <a:xfrm>
            <a:off x="66893" y="4786251"/>
            <a:ext cx="278587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Relatively large flycatchers</a:t>
            </a:r>
          </a:p>
          <a:p>
            <a:pPr marL="285750" indent="-285750">
              <a:buFont typeface="Arial" panose="020B0604020202020204" pitchFamily="34" charset="0"/>
              <a:buChar char="•"/>
            </a:pPr>
            <a:r>
              <a:rPr lang="en-US" sz="1600" dirty="0"/>
              <a:t>Heavy, straight bills</a:t>
            </a:r>
          </a:p>
          <a:p>
            <a:pPr marL="285750" indent="-285750">
              <a:buFont typeface="Arial" panose="020B0604020202020204" pitchFamily="34" charset="0"/>
              <a:buChar char="•"/>
            </a:pPr>
            <a:r>
              <a:rPr lang="en-US" sz="1600" dirty="0"/>
              <a:t>Long, square-tipped tail</a:t>
            </a:r>
          </a:p>
          <a:p>
            <a:pPr marL="285750" indent="-285750">
              <a:buFont typeface="Arial" panose="020B0604020202020204" pitchFamily="34" charset="0"/>
              <a:buChar char="•"/>
            </a:pPr>
            <a:r>
              <a:rPr lang="en-US" sz="1600" dirty="0"/>
              <a:t>Gray head, white/gray throat, yellow belly, conspicuous white outer tail feathers</a:t>
            </a:r>
          </a:p>
        </p:txBody>
      </p:sp>
      <p:pic>
        <p:nvPicPr>
          <p:cNvPr id="20482" name="Picture 2" descr="Range Map for Western Kingbird">
            <a:extLst>
              <a:ext uri="{FF2B5EF4-FFF2-40B4-BE49-F238E27FC236}">
                <a16:creationId xmlns:a16="http://schemas.microsoft.com/office/drawing/2014/main" id="{A5DCD1E1-6F7C-CB08-7A95-067F13D0FC5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10301" y="4835189"/>
            <a:ext cx="1472453" cy="17669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4A84B3-E210-435D-BD14-D78F41FF5EC3}"/>
              </a:ext>
            </a:extLst>
          </p:cNvPr>
          <p:cNvPicPr>
            <a:picLocks noChangeAspect="1"/>
          </p:cNvPicPr>
          <p:nvPr/>
        </p:nvPicPr>
        <p:blipFill>
          <a:blip r:embed="rId15"/>
          <a:stretch>
            <a:fillRect/>
          </a:stretch>
        </p:blipFill>
        <p:spPr>
          <a:xfrm>
            <a:off x="2910301" y="6348193"/>
            <a:ext cx="1179009" cy="253940"/>
          </a:xfrm>
          <a:prstGeom prst="rect">
            <a:avLst/>
          </a:prstGeom>
          <a:ln>
            <a:solidFill>
              <a:schemeClr val="tx1"/>
            </a:solidFill>
          </a:ln>
        </p:spPr>
      </p:pic>
    </p:spTree>
    <p:extLst>
      <p:ext uri="{BB962C8B-B14F-4D97-AF65-F5344CB8AC3E}">
        <p14:creationId xmlns:p14="http://schemas.microsoft.com/office/powerpoint/2010/main" val="359136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3241161" y="2301817"/>
            <a:ext cx="1257600" cy="460261"/>
          </a:xfrm>
        </p:spPr>
        <p:txBody>
          <a:bodyPr anchor="ctr">
            <a:normAutofit fontScale="92500"/>
          </a:bodyPr>
          <a:lstStyle/>
          <a:p>
            <a:pPr marL="0" indent="0" algn="ctr">
              <a:buNone/>
            </a:pPr>
            <a:r>
              <a:rPr lang="en-US" sz="1400" dirty="0"/>
              <a:t>Western meadowlark</a:t>
            </a:r>
          </a:p>
        </p:txBody>
      </p:sp>
      <p:sp>
        <p:nvSpPr>
          <p:cNvPr id="6" name="Content Placeholder 3">
            <a:extLst>
              <a:ext uri="{FF2B5EF4-FFF2-40B4-BE49-F238E27FC236}">
                <a16:creationId xmlns:a16="http://schemas.microsoft.com/office/drawing/2014/main" id="{AC826CA3-FBF2-B2DE-487F-F1EFC2E75EA7}"/>
              </a:ext>
            </a:extLst>
          </p:cNvPr>
          <p:cNvSpPr txBox="1">
            <a:spLocks/>
          </p:cNvSpPr>
          <p:nvPr/>
        </p:nvSpPr>
        <p:spPr>
          <a:xfrm>
            <a:off x="1902992" y="2391494"/>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pic>
        <p:nvPicPr>
          <p:cNvPr id="4098" name="Picture 2">
            <a:extLst>
              <a:ext uri="{FF2B5EF4-FFF2-40B4-BE49-F238E27FC236}">
                <a16:creationId xmlns:a16="http://schemas.microsoft.com/office/drawing/2014/main" id="{3123C063-F354-4E58-448E-A8C1F27F8F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60" r="10883"/>
          <a:stretch/>
        </p:blipFill>
        <p:spPr bwMode="auto">
          <a:xfrm>
            <a:off x="1902992" y="994526"/>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47" t="12978" r="14829" b="13269"/>
          <a:stretch/>
        </p:blipFill>
        <p:spPr bwMode="auto">
          <a:xfrm>
            <a:off x="3237832" y="989755"/>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D2C13EF6-FDFA-1ED8-AB70-9BA195E7BCF6}"/>
              </a:ext>
            </a:extLst>
          </p:cNvPr>
          <p:cNvSpPr txBox="1">
            <a:spLocks/>
          </p:cNvSpPr>
          <p:nvPr/>
        </p:nvSpPr>
        <p:spPr>
          <a:xfrm>
            <a:off x="4548229" y="234117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4102" name="Picture 6" descr="Grasshopper Sparrow Identification, All About Birds, Cornell Lab of  Ornithology">
            <a:extLst>
              <a:ext uri="{FF2B5EF4-FFF2-40B4-BE49-F238E27FC236}">
                <a16:creationId xmlns:a16="http://schemas.microsoft.com/office/drawing/2014/main" id="{B315D65D-CFC5-5458-07D4-F69070CA371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14" t="7284" r="13460" b="1282"/>
          <a:stretch/>
        </p:blipFill>
        <p:spPr bwMode="auto">
          <a:xfrm>
            <a:off x="4572190" y="98975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Common Raven Identification, All About Birds, Cornell Lab of Ornithology">
            <a:extLst>
              <a:ext uri="{FF2B5EF4-FFF2-40B4-BE49-F238E27FC236}">
                <a16:creationId xmlns:a16="http://schemas.microsoft.com/office/drawing/2014/main" id="{11014028-5F4B-0C83-EF54-B38D0E3869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2013" y="4906944"/>
            <a:ext cx="1734703"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Content Placeholder 3">
            <a:extLst>
              <a:ext uri="{FF2B5EF4-FFF2-40B4-BE49-F238E27FC236}">
                <a16:creationId xmlns:a16="http://schemas.microsoft.com/office/drawing/2014/main" id="{3AB1864D-E97F-E732-FF8C-8E9F62970B3B}"/>
              </a:ext>
            </a:extLst>
          </p:cNvPr>
          <p:cNvSpPr txBox="1">
            <a:spLocks/>
          </p:cNvSpPr>
          <p:nvPr/>
        </p:nvSpPr>
        <p:spPr>
          <a:xfrm>
            <a:off x="5034672" y="6287779"/>
            <a:ext cx="1929384" cy="3261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common raven</a:t>
            </a:r>
          </a:p>
        </p:txBody>
      </p:sp>
      <p:pic>
        <p:nvPicPr>
          <p:cNvPr id="4106" name="Picture 10" descr="American Crow Identification, All About Birds, Cornell Lab of Ornithology">
            <a:extLst>
              <a:ext uri="{FF2B5EF4-FFF2-40B4-BE49-F238E27FC236}">
                <a16:creationId xmlns:a16="http://schemas.microsoft.com/office/drawing/2014/main" id="{B8A95F09-3936-50A0-12D4-7A22C1B906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9629" y="4906944"/>
            <a:ext cx="1740288"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Content Placeholder 3">
            <a:extLst>
              <a:ext uri="{FF2B5EF4-FFF2-40B4-BE49-F238E27FC236}">
                <a16:creationId xmlns:a16="http://schemas.microsoft.com/office/drawing/2014/main" id="{F7F60CD7-C9E3-77D0-5895-D9EBBD00189C}"/>
              </a:ext>
            </a:extLst>
          </p:cNvPr>
          <p:cNvSpPr txBox="1">
            <a:spLocks/>
          </p:cNvSpPr>
          <p:nvPr/>
        </p:nvSpPr>
        <p:spPr>
          <a:xfrm>
            <a:off x="3143610" y="6289540"/>
            <a:ext cx="1932325" cy="3255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American crow</a:t>
            </a:r>
          </a:p>
        </p:txBody>
      </p:sp>
      <p:pic>
        <p:nvPicPr>
          <p:cNvPr id="4108" name="Picture 12" descr="Brewer's Sparrow Identification, All About Birds, Cornell Lab of Ornithology">
            <a:extLst>
              <a:ext uri="{FF2B5EF4-FFF2-40B4-BE49-F238E27FC236}">
                <a16:creationId xmlns:a16="http://schemas.microsoft.com/office/drawing/2014/main" id="{BAB38E48-5F8B-BD76-9234-15496FBD40C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590" r="14497"/>
          <a:stretch/>
        </p:blipFill>
        <p:spPr bwMode="auto">
          <a:xfrm>
            <a:off x="5906548" y="98975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C63F49AE-7AF0-BF64-F120-A5727F923B66}"/>
              </a:ext>
            </a:extLst>
          </p:cNvPr>
          <p:cNvSpPr txBox="1">
            <a:spLocks/>
          </p:cNvSpPr>
          <p:nvPr/>
        </p:nvSpPr>
        <p:spPr>
          <a:xfrm>
            <a:off x="5889567" y="229805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3" name="Content Placeholder 3">
            <a:extLst>
              <a:ext uri="{FF2B5EF4-FFF2-40B4-BE49-F238E27FC236}">
                <a16:creationId xmlns:a16="http://schemas.microsoft.com/office/drawing/2014/main" id="{DAE5F675-E3BF-D96C-ABF5-04E5BEFA0477}"/>
              </a:ext>
            </a:extLst>
          </p:cNvPr>
          <p:cNvSpPr txBox="1">
            <a:spLocks/>
          </p:cNvSpPr>
          <p:nvPr/>
        </p:nvSpPr>
        <p:spPr>
          <a:xfrm>
            <a:off x="1908860" y="4205176"/>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4112" name="Picture 16" descr="Lark Sparrow Identification, All About Birds, Cornell Lab of Ornithology">
            <a:extLst>
              <a:ext uri="{FF2B5EF4-FFF2-40B4-BE49-F238E27FC236}">
                <a16:creationId xmlns:a16="http://schemas.microsoft.com/office/drawing/2014/main" id="{FBB29E7E-E212-65B7-83CA-20C1CFC9FA7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354" t="1101" r="21731" b="-1101"/>
          <a:stretch/>
        </p:blipFill>
        <p:spPr bwMode="auto">
          <a:xfrm>
            <a:off x="1902992" y="2803293"/>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4" name="Picture 18" descr="The Sage Thrasher And The Wasp – Feathered Photography">
            <a:extLst>
              <a:ext uri="{FF2B5EF4-FFF2-40B4-BE49-F238E27FC236}">
                <a16:creationId xmlns:a16="http://schemas.microsoft.com/office/drawing/2014/main" id="{DC03EB74-EF98-5DB4-2B72-05A3416B72D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827" t="19085" r="36661" b="14576"/>
          <a:stretch/>
        </p:blipFill>
        <p:spPr bwMode="auto">
          <a:xfrm>
            <a:off x="4658085" y="2813143"/>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Content Placeholder 3">
            <a:extLst>
              <a:ext uri="{FF2B5EF4-FFF2-40B4-BE49-F238E27FC236}">
                <a16:creationId xmlns:a16="http://schemas.microsoft.com/office/drawing/2014/main" id="{D88990D3-389B-450E-890A-752BDBBA763F}"/>
              </a:ext>
            </a:extLst>
          </p:cNvPr>
          <p:cNvSpPr txBox="1">
            <a:spLocks/>
          </p:cNvSpPr>
          <p:nvPr/>
        </p:nvSpPr>
        <p:spPr>
          <a:xfrm>
            <a:off x="4658085" y="4154998"/>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4116" name="Picture 20" descr="Western Kingbird Identification, All About Birds, Cornell Lab of Ornithology">
            <a:extLst>
              <a:ext uri="{FF2B5EF4-FFF2-40B4-BE49-F238E27FC236}">
                <a16:creationId xmlns:a16="http://schemas.microsoft.com/office/drawing/2014/main" id="{7C517197-3262-4F4D-4DE8-F3514203056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37" r="21244"/>
          <a:stretch/>
        </p:blipFill>
        <p:spPr bwMode="auto">
          <a:xfrm>
            <a:off x="3285547" y="2813143"/>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Content Placeholder 3">
            <a:extLst>
              <a:ext uri="{FF2B5EF4-FFF2-40B4-BE49-F238E27FC236}">
                <a16:creationId xmlns:a16="http://schemas.microsoft.com/office/drawing/2014/main" id="{692D560B-93CD-F6A2-CCE6-8F4655AF67EE}"/>
              </a:ext>
            </a:extLst>
          </p:cNvPr>
          <p:cNvSpPr txBox="1">
            <a:spLocks/>
          </p:cNvSpPr>
          <p:nvPr/>
        </p:nvSpPr>
        <p:spPr>
          <a:xfrm>
            <a:off x="3285547" y="4097380"/>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7170" name="Picture 2" descr="Burrowing Owl Identification, All About Birds, Cornell Lab of Ornithology">
            <a:extLst>
              <a:ext uri="{FF2B5EF4-FFF2-40B4-BE49-F238E27FC236}">
                <a16:creationId xmlns:a16="http://schemas.microsoft.com/office/drawing/2014/main" id="{B546D774-3A3B-5940-2F44-E28761A15A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518" t="59" r="22177" b="-59"/>
          <a:stretch/>
        </p:blipFill>
        <p:spPr bwMode="auto">
          <a:xfrm>
            <a:off x="1727182" y="4791949"/>
            <a:ext cx="1257601"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330DC6CB-1D80-22C8-AB8A-9075F8CC10F4}"/>
              </a:ext>
            </a:extLst>
          </p:cNvPr>
          <p:cNvSpPr txBox="1">
            <a:spLocks/>
          </p:cNvSpPr>
          <p:nvPr/>
        </p:nvSpPr>
        <p:spPr>
          <a:xfrm>
            <a:off x="1543081" y="6436089"/>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burrowing owl</a:t>
            </a:r>
          </a:p>
        </p:txBody>
      </p:sp>
      <p:grpSp>
        <p:nvGrpSpPr>
          <p:cNvPr id="17" name="Group 16">
            <a:extLst>
              <a:ext uri="{FF2B5EF4-FFF2-40B4-BE49-F238E27FC236}">
                <a16:creationId xmlns:a16="http://schemas.microsoft.com/office/drawing/2014/main" id="{3E83947E-3307-46E9-BF66-29AF884ECDED}"/>
              </a:ext>
            </a:extLst>
          </p:cNvPr>
          <p:cNvGrpSpPr/>
          <p:nvPr/>
        </p:nvGrpSpPr>
        <p:grpSpPr>
          <a:xfrm>
            <a:off x="79600" y="2790239"/>
            <a:ext cx="1625802" cy="2004213"/>
            <a:chOff x="167314" y="4775058"/>
            <a:chExt cx="1625802" cy="2004213"/>
          </a:xfrm>
        </p:grpSpPr>
        <p:pic>
          <p:nvPicPr>
            <p:cNvPr id="15" name="Picture 2" descr="Red-tailed Hawk | Hawk Mountain Sanctuary: Learn Visit Join">
              <a:extLst>
                <a:ext uri="{FF2B5EF4-FFF2-40B4-BE49-F238E27FC236}">
                  <a16:creationId xmlns:a16="http://schemas.microsoft.com/office/drawing/2014/main" id="{1365BBA6-E7CD-3096-D32D-F2DFCD384F6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0027" r="19094" b="5324"/>
            <a:stretch/>
          </p:blipFill>
          <p:spPr bwMode="auto">
            <a:xfrm>
              <a:off x="351415" y="4775058"/>
              <a:ext cx="1257600" cy="1646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ontent Placeholder 3">
              <a:extLst>
                <a:ext uri="{FF2B5EF4-FFF2-40B4-BE49-F238E27FC236}">
                  <a16:creationId xmlns:a16="http://schemas.microsoft.com/office/drawing/2014/main" id="{1DA86E85-2791-0938-5C2D-60A97F8D6983}"/>
                </a:ext>
              </a:extLst>
            </p:cNvPr>
            <p:cNvSpPr txBox="1">
              <a:spLocks/>
            </p:cNvSpPr>
            <p:nvPr/>
          </p:nvSpPr>
          <p:spPr>
            <a:xfrm>
              <a:off x="167314" y="6421233"/>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red-tailed hawk</a:t>
              </a:r>
            </a:p>
          </p:txBody>
        </p:sp>
      </p:grpSp>
      <p:grpSp>
        <p:nvGrpSpPr>
          <p:cNvPr id="27" name="Group 26">
            <a:extLst>
              <a:ext uri="{FF2B5EF4-FFF2-40B4-BE49-F238E27FC236}">
                <a16:creationId xmlns:a16="http://schemas.microsoft.com/office/drawing/2014/main" id="{B72C5C25-3EEF-DF19-7A0D-5A39823E3FB1}"/>
              </a:ext>
            </a:extLst>
          </p:cNvPr>
          <p:cNvGrpSpPr/>
          <p:nvPr/>
        </p:nvGrpSpPr>
        <p:grpSpPr>
          <a:xfrm>
            <a:off x="79600" y="4794452"/>
            <a:ext cx="1625802" cy="2002178"/>
            <a:chOff x="1580884" y="4749684"/>
            <a:chExt cx="1625802" cy="2002178"/>
          </a:xfrm>
        </p:grpSpPr>
        <p:pic>
          <p:nvPicPr>
            <p:cNvPr id="7172" name="Picture 4" descr="Swainson's Hawk (Buteo swainsoni)">
              <a:extLst>
                <a:ext uri="{FF2B5EF4-FFF2-40B4-BE49-F238E27FC236}">
                  <a16:creationId xmlns:a16="http://schemas.microsoft.com/office/drawing/2014/main" id="{80BB3734-F67D-BA5B-E92F-750FDFFEBF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988" t="8774"/>
            <a:stretch/>
          </p:blipFill>
          <p:spPr bwMode="auto">
            <a:xfrm>
              <a:off x="1781111" y="4749684"/>
              <a:ext cx="122534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Content Placeholder 3">
              <a:extLst>
                <a:ext uri="{FF2B5EF4-FFF2-40B4-BE49-F238E27FC236}">
                  <a16:creationId xmlns:a16="http://schemas.microsoft.com/office/drawing/2014/main" id="{07D9CD2E-460B-4247-D9D2-29A2F8F9F32E}"/>
                </a:ext>
              </a:extLst>
            </p:cNvPr>
            <p:cNvSpPr txBox="1">
              <a:spLocks/>
            </p:cNvSpPr>
            <p:nvPr/>
          </p:nvSpPr>
          <p:spPr>
            <a:xfrm>
              <a:off x="1580884" y="6393824"/>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err="1"/>
                <a:t>Swainson’s</a:t>
              </a:r>
              <a:r>
                <a:rPr lang="en-US" sz="1300" dirty="0"/>
                <a:t> hawk</a:t>
              </a:r>
            </a:p>
          </p:txBody>
        </p:sp>
      </p:grpSp>
      <p:pic>
        <p:nvPicPr>
          <p:cNvPr id="5" name="Picture 10" descr="Grassland Management for Curlews | Birding Wire">
            <a:extLst>
              <a:ext uri="{FF2B5EF4-FFF2-40B4-BE49-F238E27FC236}">
                <a16:creationId xmlns:a16="http://schemas.microsoft.com/office/drawing/2014/main" id="{28BD5521-10A6-8219-84EE-8BF71F2723F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899"/>
          <a:stretch/>
        </p:blipFill>
        <p:spPr bwMode="auto">
          <a:xfrm>
            <a:off x="7164146" y="4847678"/>
            <a:ext cx="1625802"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Content Placeholder 3">
            <a:extLst>
              <a:ext uri="{FF2B5EF4-FFF2-40B4-BE49-F238E27FC236}">
                <a16:creationId xmlns:a16="http://schemas.microsoft.com/office/drawing/2014/main" id="{047A97D0-1077-6D09-15FB-F93F4D4250ED}"/>
              </a:ext>
            </a:extLst>
          </p:cNvPr>
          <p:cNvSpPr txBox="1">
            <a:spLocks/>
          </p:cNvSpPr>
          <p:nvPr/>
        </p:nvSpPr>
        <p:spPr>
          <a:xfrm>
            <a:off x="7125824" y="6459918"/>
            <a:ext cx="1702446" cy="3342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long-billed curlew</a:t>
            </a:r>
          </a:p>
        </p:txBody>
      </p:sp>
      <p:pic>
        <p:nvPicPr>
          <p:cNvPr id="31" name="Picture 30">
            <a:extLst>
              <a:ext uri="{FF2B5EF4-FFF2-40B4-BE49-F238E27FC236}">
                <a16:creationId xmlns:a16="http://schemas.microsoft.com/office/drawing/2014/main" id="{07D2AFF9-104F-C593-CFBE-5BA8C826F08C}"/>
              </a:ext>
            </a:extLst>
          </p:cNvPr>
          <p:cNvPicPr>
            <a:picLocks noChangeAspect="1"/>
          </p:cNvPicPr>
          <p:nvPr/>
        </p:nvPicPr>
        <p:blipFill rotWithShape="1">
          <a:blip r:embed="rId15"/>
          <a:srcRect l="18827" t="9633" r="30000" b="20698"/>
          <a:stretch/>
        </p:blipFill>
        <p:spPr>
          <a:xfrm>
            <a:off x="6030623" y="2805521"/>
            <a:ext cx="1470736" cy="1335024"/>
          </a:xfrm>
          <a:prstGeom prst="rect">
            <a:avLst/>
          </a:prstGeom>
          <a:ln>
            <a:solidFill>
              <a:schemeClr val="tx1"/>
            </a:solidFill>
          </a:ln>
        </p:spPr>
      </p:pic>
      <p:sp>
        <p:nvSpPr>
          <p:cNvPr id="32" name="Content Placeholder 3">
            <a:extLst>
              <a:ext uri="{FF2B5EF4-FFF2-40B4-BE49-F238E27FC236}">
                <a16:creationId xmlns:a16="http://schemas.microsoft.com/office/drawing/2014/main" id="{40696533-FD8B-9C59-68EE-3507511B8CF8}"/>
              </a:ext>
            </a:extLst>
          </p:cNvPr>
          <p:cNvSpPr txBox="1">
            <a:spLocks/>
          </p:cNvSpPr>
          <p:nvPr/>
        </p:nvSpPr>
        <p:spPr>
          <a:xfrm>
            <a:off x="6155578" y="4157373"/>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California quail</a:t>
            </a:r>
          </a:p>
        </p:txBody>
      </p:sp>
      <p:pic>
        <p:nvPicPr>
          <p:cNvPr id="7176" name="Picture 8" descr="Mourning Dove — Madison Audubon">
            <a:extLst>
              <a:ext uri="{FF2B5EF4-FFF2-40B4-BE49-F238E27FC236}">
                <a16:creationId xmlns:a16="http://schemas.microsoft.com/office/drawing/2014/main" id="{46F104EA-4ECE-2BCB-8276-814129EE261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335" t="10124" r="39406"/>
          <a:stretch/>
        </p:blipFill>
        <p:spPr bwMode="auto">
          <a:xfrm>
            <a:off x="7772448" y="2641252"/>
            <a:ext cx="1024739"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Content Placeholder 3">
            <a:extLst>
              <a:ext uri="{FF2B5EF4-FFF2-40B4-BE49-F238E27FC236}">
                <a16:creationId xmlns:a16="http://schemas.microsoft.com/office/drawing/2014/main" id="{7A608F40-9DAD-CD26-1883-6F0A94758B1E}"/>
              </a:ext>
            </a:extLst>
          </p:cNvPr>
          <p:cNvSpPr txBox="1">
            <a:spLocks/>
          </p:cNvSpPr>
          <p:nvPr/>
        </p:nvSpPr>
        <p:spPr>
          <a:xfrm>
            <a:off x="7653881" y="4275571"/>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mourning dove</a:t>
            </a:r>
          </a:p>
        </p:txBody>
      </p:sp>
      <p:pic>
        <p:nvPicPr>
          <p:cNvPr id="7178" name="Picture 10" descr="Rock Pigeon - eBird">
            <a:extLst>
              <a:ext uri="{FF2B5EF4-FFF2-40B4-BE49-F238E27FC236}">
                <a16:creationId xmlns:a16="http://schemas.microsoft.com/office/drawing/2014/main" id="{F4C9D234-1FED-48E1-75EC-E1D13116425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750" t="1363" r="14091" b="3102"/>
          <a:stretch/>
        </p:blipFill>
        <p:spPr bwMode="auto">
          <a:xfrm>
            <a:off x="7425932" y="977303"/>
            <a:ext cx="143766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Content Placeholder 3">
            <a:extLst>
              <a:ext uri="{FF2B5EF4-FFF2-40B4-BE49-F238E27FC236}">
                <a16:creationId xmlns:a16="http://schemas.microsoft.com/office/drawing/2014/main" id="{3DF9B2DE-7175-40BD-D3D0-3C29DD743363}"/>
              </a:ext>
            </a:extLst>
          </p:cNvPr>
          <p:cNvSpPr txBox="1">
            <a:spLocks/>
          </p:cNvSpPr>
          <p:nvPr/>
        </p:nvSpPr>
        <p:spPr>
          <a:xfrm>
            <a:off x="7501359" y="2346393"/>
            <a:ext cx="1261872" cy="2879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rock pigeon</a:t>
            </a:r>
          </a:p>
        </p:txBody>
      </p:sp>
    </p:spTree>
    <p:extLst>
      <p:ext uri="{BB962C8B-B14F-4D97-AF65-F5344CB8AC3E}">
        <p14:creationId xmlns:p14="http://schemas.microsoft.com/office/powerpoint/2010/main" val="195810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Grassland Management for Curlews | Birding Wire">
            <a:extLst>
              <a:ext uri="{FF2B5EF4-FFF2-40B4-BE49-F238E27FC236}">
                <a16:creationId xmlns:a16="http://schemas.microsoft.com/office/drawing/2014/main" id="{C1543FF3-801C-C151-670C-E1F527A3824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899" b="8423"/>
          <a:stretch/>
        </p:blipFill>
        <p:spPr bwMode="auto">
          <a:xfrm>
            <a:off x="827807" y="4084909"/>
            <a:ext cx="2855375" cy="2573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6" name="Picture 12" descr="Curlew Birds: What You Need to Know | John R. Cammidge">
            <a:extLst>
              <a:ext uri="{FF2B5EF4-FFF2-40B4-BE49-F238E27FC236}">
                <a16:creationId xmlns:a16="http://schemas.microsoft.com/office/drawing/2014/main" id="{EC8313DD-F12F-3108-5974-2DD3BF4B0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600" y="1475577"/>
            <a:ext cx="4577204" cy="5218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Shorebirds</a:t>
            </a:r>
          </a:p>
        </p:txBody>
      </p:sp>
      <p:sp>
        <p:nvSpPr>
          <p:cNvPr id="7" name="Content Placeholder 3">
            <a:extLst>
              <a:ext uri="{FF2B5EF4-FFF2-40B4-BE49-F238E27FC236}">
                <a16:creationId xmlns:a16="http://schemas.microsoft.com/office/drawing/2014/main" id="{BF062E14-2E9D-B4BB-F925-A0CEE284FDD8}"/>
              </a:ext>
            </a:extLst>
          </p:cNvPr>
          <p:cNvSpPr txBox="1">
            <a:spLocks/>
          </p:cNvSpPr>
          <p:nvPr/>
        </p:nvSpPr>
        <p:spPr>
          <a:xfrm>
            <a:off x="4008600" y="1469688"/>
            <a:ext cx="4577204" cy="928956"/>
          </a:xfrm>
          <a:prstGeom prst="rect">
            <a:avLst/>
          </a:prstGeom>
          <a:solidFill>
            <a:srgbClr val="D6CC00"/>
          </a:solidFill>
          <a:ln>
            <a:solidFill>
              <a:srgbClr val="626B2B"/>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t>long-billed curlew</a:t>
            </a:r>
          </a:p>
          <a:p>
            <a:pPr marL="0" indent="0" algn="ctr">
              <a:buFont typeface="Arial" panose="020B0604020202020204" pitchFamily="34" charset="0"/>
              <a:buNone/>
            </a:pPr>
            <a:r>
              <a:rPr lang="en-US" sz="1900" i="1" dirty="0"/>
              <a:t>Numenius americanus</a:t>
            </a:r>
          </a:p>
        </p:txBody>
      </p:sp>
      <p:pic>
        <p:nvPicPr>
          <p:cNvPr id="6152" name="Picture 8" descr="Long-billed Curlew | Audubon Field Guide">
            <a:extLst>
              <a:ext uri="{FF2B5EF4-FFF2-40B4-BE49-F238E27FC236}">
                <a16:creationId xmlns:a16="http://schemas.microsoft.com/office/drawing/2014/main" id="{C689DA61-0EBC-3EAA-CCAB-3BFD952CBD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90" t="1427" r="30227" b="12454"/>
          <a:stretch/>
        </p:blipFill>
        <p:spPr bwMode="auto">
          <a:xfrm>
            <a:off x="827808" y="1492930"/>
            <a:ext cx="2855376" cy="256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21A7C5A2-9303-41C7-212F-6D79A9A48DDF}"/>
              </a:ext>
            </a:extLst>
          </p:cNvPr>
          <p:cNvSpPr txBox="1">
            <a:spLocks/>
          </p:cNvSpPr>
          <p:nvPr/>
        </p:nvSpPr>
        <p:spPr>
          <a:xfrm>
            <a:off x="827808" y="3609968"/>
            <a:ext cx="2855377" cy="44328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bg1"/>
                </a:solidFill>
              </a:rPr>
              <a:t>Wintering</a:t>
            </a:r>
          </a:p>
        </p:txBody>
      </p:sp>
      <p:sp>
        <p:nvSpPr>
          <p:cNvPr id="10" name="Content Placeholder 3">
            <a:extLst>
              <a:ext uri="{FF2B5EF4-FFF2-40B4-BE49-F238E27FC236}">
                <a16:creationId xmlns:a16="http://schemas.microsoft.com/office/drawing/2014/main" id="{A98EAC3D-E1E3-E80C-2163-A39B9C6471CA}"/>
              </a:ext>
            </a:extLst>
          </p:cNvPr>
          <p:cNvSpPr txBox="1">
            <a:spLocks/>
          </p:cNvSpPr>
          <p:nvPr/>
        </p:nvSpPr>
        <p:spPr>
          <a:xfrm>
            <a:off x="827808" y="6236653"/>
            <a:ext cx="2855375" cy="4219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bg1"/>
                </a:solidFill>
              </a:rPr>
              <a:t>Breeding</a:t>
            </a:r>
          </a:p>
        </p:txBody>
      </p:sp>
    </p:spTree>
    <p:extLst>
      <p:ext uri="{BB962C8B-B14F-4D97-AF65-F5344CB8AC3E}">
        <p14:creationId xmlns:p14="http://schemas.microsoft.com/office/powerpoint/2010/main" val="54595033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4267200"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Shorebirds</a:t>
            </a:r>
          </a:p>
        </p:txBody>
      </p:sp>
      <p:pic>
        <p:nvPicPr>
          <p:cNvPr id="4" name="Picture 4" descr="Binocular Field Glasses Flat Icon Stock Illustration - Download Image Now -  Icon, Binoculars, Surveillance - iStock">
            <a:extLst>
              <a:ext uri="{FF2B5EF4-FFF2-40B4-BE49-F238E27FC236}">
                <a16:creationId xmlns:a16="http://schemas.microsoft.com/office/drawing/2014/main" id="{D9C984D4-EBEC-8B8C-0A22-700E931AA4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836" b="99443" l="2778" r="97059">
                        <a14:foregroundMark x1="33497" y1="3621" x2="33497" y2="3621"/>
                        <a14:foregroundMark x1="66993" y1="836" x2="66993" y2="836"/>
                        <a14:foregroundMark x1="6863" y1="40669" x2="6863" y2="40669"/>
                        <a14:foregroundMark x1="2941" y1="64067" x2="4874" y2="70206"/>
                        <a14:foregroundMark x1="18301" y1="95543" x2="30229" y2="93036"/>
                        <a14:foregroundMark x1="30229" y1="93036" x2="32680" y2="89415"/>
                        <a14:foregroundMark x1="22222" y1="99443" x2="22222" y2="99443"/>
                        <a14:foregroundMark x1="91340" y1="38440" x2="97549" y2="52925"/>
                        <a14:foregroundMark x1="97549" y1="52925" x2="97059" y2="67409"/>
                        <a14:foregroundMark x1="97059" y1="67409" x2="89542" y2="89415"/>
                        <a14:backgroundMark x1="6209" y1="74095" x2="6209" y2="74095"/>
                        <a14:backgroundMark x1="6209" y1="74095" x2="7353" y2="76323"/>
                        <a14:backgroundMark x1="5882" y1="72981" x2="5065" y2="71031"/>
                        <a14:backgroundMark x1="4902" y1="70195" x2="4902" y2="70195"/>
                      </a14:backgroundRemoval>
                    </a14:imgEffect>
                  </a14:imgLayer>
                </a14:imgProps>
              </a:ext>
              <a:ext uri="{28A0092B-C50C-407E-A947-70E740481C1C}">
                <a14:useLocalDpi xmlns:a14="http://schemas.microsoft.com/office/drawing/2010/main" val="0"/>
              </a:ext>
            </a:extLst>
          </a:blip>
          <a:srcRect/>
          <a:stretch>
            <a:fillRect/>
          </a:stretch>
        </p:blipFill>
        <p:spPr bwMode="auto">
          <a:xfrm>
            <a:off x="1686036" y="1394704"/>
            <a:ext cx="1463040" cy="8582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earing aid png images | PNGEgg">
            <a:extLst>
              <a:ext uri="{FF2B5EF4-FFF2-40B4-BE49-F238E27FC236}">
                <a16:creationId xmlns:a16="http://schemas.microsoft.com/office/drawing/2014/main" id="{3D9E343D-20CE-6C52-57EE-956D84103A34}"/>
              </a:ext>
            </a:extLst>
          </p:cNvPr>
          <p:cNvPicPr>
            <a:picLocks noChangeAspect="1" noChangeArrowheads="1"/>
          </p:cNvPicPr>
          <p:nvPr/>
        </p:nvPicPr>
        <p:blipFill>
          <a:blip r:embed="rId5" cstate="print">
            <a:biLevel thresh="75000"/>
            <a:extLst>
              <a:ext uri="{BEBA8EAE-BF5A-486C-A8C5-ECC9F3942E4B}">
                <a14:imgProps xmlns:a14="http://schemas.microsoft.com/office/drawing/2010/main">
                  <a14:imgLayer r:embed="rId6">
                    <a14:imgEffect>
                      <a14:backgroundRemoval t="4138" b="94483" l="6322" r="94828">
                        <a14:foregroundMark x1="45690" y1="20000" x2="45690" y2="20000"/>
                        <a14:foregroundMark x1="60057" y1="37931" x2="60057" y2="37931"/>
                        <a14:foregroundMark x1="18103" y1="8276" x2="18103" y2="8276"/>
                        <a14:foregroundMark x1="71552" y1="28621" x2="71552" y2="28621"/>
                        <a14:foregroundMark x1="85345" y1="20690" x2="85345" y2="20690"/>
                        <a14:foregroundMark x1="6609" y1="26552" x2="6609" y2="26552"/>
                        <a14:foregroundMark x1="81034" y1="87241" x2="81034" y2="87241"/>
                        <a14:foregroundMark x1="90805" y1="53793" x2="90805" y2="53793"/>
                        <a14:foregroundMark x1="28448" y1="4138" x2="28448" y2="4138"/>
                        <a14:foregroundMark x1="26724" y1="21724" x2="26724" y2="21724"/>
                        <a14:foregroundMark x1="20402" y1="86552" x2="20402" y2="86552"/>
                        <a14:foregroundMark x1="79023" y1="94483" x2="79023" y2="94483"/>
                        <a14:foregroundMark x1="94828" y1="51724" x2="94828" y2="517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30502" y="1352755"/>
            <a:ext cx="1207008" cy="100584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Long-billed Curlew Photos - Photographs - Pictures">
            <a:extLst>
              <a:ext uri="{FF2B5EF4-FFF2-40B4-BE49-F238E27FC236}">
                <a16:creationId xmlns:a16="http://schemas.microsoft.com/office/drawing/2014/main" id="{4E3A7D01-F1C3-3B37-E4DD-E5FB25D137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298" t="11037" r="6875" b="8164"/>
          <a:stretch/>
        </p:blipFill>
        <p:spPr bwMode="auto">
          <a:xfrm>
            <a:off x="552958" y="2424017"/>
            <a:ext cx="3729196" cy="30074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Left Brace 8">
            <a:extLst>
              <a:ext uri="{FF2B5EF4-FFF2-40B4-BE49-F238E27FC236}">
                <a16:creationId xmlns:a16="http://schemas.microsoft.com/office/drawing/2014/main" id="{E5FE8753-D2E3-9503-1834-033D5388C04E}"/>
              </a:ext>
            </a:extLst>
          </p:cNvPr>
          <p:cNvSpPr/>
          <p:nvPr/>
        </p:nvSpPr>
        <p:spPr>
          <a:xfrm>
            <a:off x="478049" y="2758552"/>
            <a:ext cx="461665" cy="2502569"/>
          </a:xfrm>
          <a:prstGeom prst="leftBrace">
            <a:avLst>
              <a:gd name="adj1" fmla="val 8333"/>
              <a:gd name="adj2" fmla="val 4996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B17C71D-4122-E462-632B-861674C18010}"/>
              </a:ext>
            </a:extLst>
          </p:cNvPr>
          <p:cNvSpPr txBox="1"/>
          <p:nvPr/>
        </p:nvSpPr>
        <p:spPr>
          <a:xfrm>
            <a:off x="-1040" y="3455962"/>
            <a:ext cx="553998" cy="943528"/>
          </a:xfrm>
          <a:prstGeom prst="rect">
            <a:avLst/>
          </a:prstGeom>
          <a:noFill/>
        </p:spPr>
        <p:txBody>
          <a:bodyPr vert="vert270" wrap="none" rtlCol="0">
            <a:spAutoFit/>
          </a:bodyPr>
          <a:lstStyle/>
          <a:p>
            <a:r>
              <a:rPr lang="en-US" sz="2400" b="1" dirty="0"/>
              <a:t>20-25”</a:t>
            </a:r>
          </a:p>
        </p:txBody>
      </p:sp>
      <p:sp>
        <p:nvSpPr>
          <p:cNvPr id="13" name="TextBox 12">
            <a:extLst>
              <a:ext uri="{FF2B5EF4-FFF2-40B4-BE49-F238E27FC236}">
                <a16:creationId xmlns:a16="http://schemas.microsoft.com/office/drawing/2014/main" id="{DCA4A067-ADF6-D5B9-90F9-802A4D2E9CC1}"/>
              </a:ext>
            </a:extLst>
          </p:cNvPr>
          <p:cNvSpPr txBox="1"/>
          <p:nvPr/>
        </p:nvSpPr>
        <p:spPr>
          <a:xfrm>
            <a:off x="237383" y="5452557"/>
            <a:ext cx="4465130" cy="1400383"/>
          </a:xfrm>
          <a:prstGeom prst="rect">
            <a:avLst/>
          </a:prstGeom>
          <a:noFill/>
        </p:spPr>
        <p:txBody>
          <a:bodyPr wrap="square" rtlCol="0">
            <a:spAutoFit/>
          </a:bodyPr>
          <a:lstStyle/>
          <a:p>
            <a:pPr marL="285750" indent="-285750">
              <a:buFont typeface="Arial" panose="020B0604020202020204" pitchFamily="34" charset="0"/>
              <a:buChar char="•"/>
            </a:pPr>
            <a:r>
              <a:rPr lang="en-US" sz="1700" dirty="0"/>
              <a:t>Larger than a whimbrel, smaller than an egret</a:t>
            </a:r>
          </a:p>
          <a:p>
            <a:pPr marL="285750" indent="-285750">
              <a:buFont typeface="Arial" panose="020B0604020202020204" pitchFamily="34" charset="0"/>
              <a:buChar char="•"/>
            </a:pPr>
            <a:r>
              <a:rPr lang="en-US" sz="1700" dirty="0"/>
              <a:t>M and F nest switch at dawn and dusk</a:t>
            </a:r>
          </a:p>
          <a:p>
            <a:pPr marL="285750" indent="-285750">
              <a:buFont typeface="Arial" panose="020B0604020202020204" pitchFamily="34" charset="0"/>
              <a:buChar char="•"/>
            </a:pPr>
            <a:r>
              <a:rPr lang="en-US" sz="1700" b="1" dirty="0">
                <a:solidFill>
                  <a:srgbClr val="626B2B"/>
                </a:solidFill>
              </a:rPr>
              <a:t>Lookalike:</a:t>
            </a:r>
            <a:r>
              <a:rPr lang="en-US" sz="1700" dirty="0">
                <a:solidFill>
                  <a:srgbClr val="626B2B"/>
                </a:solidFill>
              </a:rPr>
              <a:t> whimbrel – outside of range/ habitat</a:t>
            </a:r>
            <a:endParaRPr lang="en-US" sz="1700" b="1" dirty="0">
              <a:solidFill>
                <a:srgbClr val="626B2B"/>
              </a:solidFill>
            </a:endParaRPr>
          </a:p>
        </p:txBody>
      </p:sp>
      <p:sp>
        <p:nvSpPr>
          <p:cNvPr id="15" name="TextBox 14">
            <a:extLst>
              <a:ext uri="{FF2B5EF4-FFF2-40B4-BE49-F238E27FC236}">
                <a16:creationId xmlns:a16="http://schemas.microsoft.com/office/drawing/2014/main" id="{0D06A6BE-048E-EB5A-8C74-E4223860F18E}"/>
              </a:ext>
            </a:extLst>
          </p:cNvPr>
          <p:cNvSpPr txBox="1"/>
          <p:nvPr/>
        </p:nvSpPr>
        <p:spPr>
          <a:xfrm>
            <a:off x="4761396" y="2424017"/>
            <a:ext cx="4145221" cy="4093428"/>
          </a:xfrm>
          <a:prstGeom prst="rect">
            <a:avLst/>
          </a:prstGeom>
          <a:noFill/>
        </p:spPr>
        <p:txBody>
          <a:bodyPr wrap="square">
            <a:spAutoFit/>
          </a:bodyPr>
          <a:lstStyle/>
          <a:p>
            <a:pPr algn="l"/>
            <a:r>
              <a:rPr lang="en-US" sz="2000" b="1" i="0" cap="all" dirty="0">
                <a:solidFill>
                  <a:srgbClr val="0A0A0A"/>
                </a:solidFill>
                <a:effectLst/>
              </a:rPr>
              <a:t>SONGS</a:t>
            </a:r>
          </a:p>
          <a:p>
            <a:pPr algn="l"/>
            <a:r>
              <a:rPr lang="en-US" sz="2000" b="0" i="0" dirty="0">
                <a:solidFill>
                  <a:srgbClr val="0A0A0A"/>
                </a:solidFill>
                <a:effectLst/>
              </a:rPr>
              <a:t>Song starts with a low whistled </a:t>
            </a:r>
            <a:r>
              <a:rPr lang="en-US" sz="2000" b="0" i="1" dirty="0" err="1">
                <a:solidFill>
                  <a:srgbClr val="0A0A0A"/>
                </a:solidFill>
                <a:effectLst/>
              </a:rPr>
              <a:t>prreee</a:t>
            </a:r>
            <a:r>
              <a:rPr lang="en-US" sz="2000" b="0" i="0" dirty="0">
                <a:solidFill>
                  <a:srgbClr val="0A0A0A"/>
                </a:solidFill>
                <a:effectLst/>
              </a:rPr>
              <a:t> and builds into a louder </a:t>
            </a:r>
            <a:r>
              <a:rPr lang="en-US" sz="2000" b="0" i="1" dirty="0" err="1">
                <a:solidFill>
                  <a:srgbClr val="0A0A0A"/>
                </a:solidFill>
                <a:effectLst/>
              </a:rPr>
              <a:t>prprprprpr</a:t>
            </a:r>
            <a:r>
              <a:rPr lang="en-US" sz="2000" b="0" i="1" dirty="0">
                <a:solidFill>
                  <a:srgbClr val="0A0A0A"/>
                </a:solidFill>
                <a:effectLst/>
              </a:rPr>
              <a:t> </a:t>
            </a:r>
            <a:r>
              <a:rPr lang="en-US" sz="2000" b="0" i="1" dirty="0" err="1">
                <a:solidFill>
                  <a:srgbClr val="0A0A0A"/>
                </a:solidFill>
                <a:effectLst/>
              </a:rPr>
              <a:t>prrreeep</a:t>
            </a:r>
            <a:r>
              <a:rPr lang="en-US" sz="2000" b="0" i="1" dirty="0">
                <a:solidFill>
                  <a:srgbClr val="0A0A0A"/>
                </a:solidFill>
                <a:effectLst/>
              </a:rPr>
              <a:t> </a:t>
            </a:r>
            <a:r>
              <a:rPr lang="en-US" sz="2000" b="0" i="1" dirty="0" err="1">
                <a:solidFill>
                  <a:srgbClr val="0A0A0A"/>
                </a:solidFill>
                <a:effectLst/>
              </a:rPr>
              <a:t>prrreeep</a:t>
            </a:r>
            <a:r>
              <a:rPr lang="en-US" sz="2000" b="0" i="1" dirty="0">
                <a:solidFill>
                  <a:srgbClr val="0A0A0A"/>
                </a:solidFill>
                <a:effectLst/>
              </a:rPr>
              <a:t> </a:t>
            </a:r>
            <a:r>
              <a:rPr lang="en-US" sz="2000" b="0" i="1" dirty="0" err="1">
                <a:solidFill>
                  <a:srgbClr val="0A0A0A"/>
                </a:solidFill>
                <a:effectLst/>
              </a:rPr>
              <a:t>prrreeerr</a:t>
            </a:r>
            <a:r>
              <a:rPr lang="en-US" sz="2000" b="0" i="0" dirty="0">
                <a:solidFill>
                  <a:srgbClr val="0A0A0A"/>
                </a:solidFill>
                <a:effectLst/>
              </a:rPr>
              <a:t>.</a:t>
            </a:r>
          </a:p>
          <a:p>
            <a:pPr algn="l"/>
            <a:endParaRPr lang="en-US" sz="1200" b="0" i="0" dirty="0">
              <a:solidFill>
                <a:srgbClr val="0A0A0A"/>
              </a:solidFill>
              <a:effectLst/>
            </a:endParaRPr>
          </a:p>
          <a:p>
            <a:pPr algn="l"/>
            <a:r>
              <a:rPr lang="en-US" sz="2000" b="1" i="0" cap="all" dirty="0">
                <a:solidFill>
                  <a:srgbClr val="0A0A0A"/>
                </a:solidFill>
                <a:effectLst/>
              </a:rPr>
              <a:t>CALLS</a:t>
            </a:r>
          </a:p>
          <a:p>
            <a:pPr algn="l"/>
            <a:r>
              <a:rPr lang="en-US" sz="2000" b="0" i="0" dirty="0">
                <a:solidFill>
                  <a:srgbClr val="0A0A0A"/>
                </a:solidFill>
                <a:effectLst/>
              </a:rPr>
              <a:t>The alarm and contact call of male and female Long-billed Curlews is a harsh whistled </a:t>
            </a:r>
            <a:r>
              <a:rPr lang="en-US" sz="2000" b="0" i="1" dirty="0">
                <a:solidFill>
                  <a:srgbClr val="0A0A0A"/>
                </a:solidFill>
                <a:effectLst/>
              </a:rPr>
              <a:t>cur-lee</a:t>
            </a:r>
            <a:r>
              <a:rPr lang="en-US" sz="2000" b="0" i="0" dirty="0">
                <a:solidFill>
                  <a:srgbClr val="0A0A0A"/>
                </a:solidFill>
                <a:effectLst/>
              </a:rPr>
              <a:t>, rising on second note; given year-round. They also give a rapid whistled tremolo with a slight stuttering quality to it.</a:t>
            </a:r>
          </a:p>
        </p:txBody>
      </p:sp>
    </p:spTree>
    <p:extLst>
      <p:ext uri="{BB962C8B-B14F-4D97-AF65-F5344CB8AC3E}">
        <p14:creationId xmlns:p14="http://schemas.microsoft.com/office/powerpoint/2010/main" val="304210052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3241161" y="2301817"/>
            <a:ext cx="1257600" cy="460261"/>
          </a:xfrm>
        </p:spPr>
        <p:txBody>
          <a:bodyPr anchor="ctr">
            <a:normAutofit fontScale="92500"/>
          </a:bodyPr>
          <a:lstStyle/>
          <a:p>
            <a:pPr marL="0" indent="0" algn="ctr">
              <a:buNone/>
            </a:pPr>
            <a:r>
              <a:rPr lang="en-US" sz="1400" dirty="0"/>
              <a:t>Western meadowlark</a:t>
            </a:r>
          </a:p>
        </p:txBody>
      </p:sp>
      <p:sp>
        <p:nvSpPr>
          <p:cNvPr id="6" name="Content Placeholder 3">
            <a:extLst>
              <a:ext uri="{FF2B5EF4-FFF2-40B4-BE49-F238E27FC236}">
                <a16:creationId xmlns:a16="http://schemas.microsoft.com/office/drawing/2014/main" id="{AC826CA3-FBF2-B2DE-487F-F1EFC2E75EA7}"/>
              </a:ext>
            </a:extLst>
          </p:cNvPr>
          <p:cNvSpPr txBox="1">
            <a:spLocks/>
          </p:cNvSpPr>
          <p:nvPr/>
        </p:nvSpPr>
        <p:spPr>
          <a:xfrm>
            <a:off x="1902992" y="2391494"/>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pic>
        <p:nvPicPr>
          <p:cNvPr id="4098" name="Picture 2">
            <a:extLst>
              <a:ext uri="{FF2B5EF4-FFF2-40B4-BE49-F238E27FC236}">
                <a16:creationId xmlns:a16="http://schemas.microsoft.com/office/drawing/2014/main" id="{3123C063-F354-4E58-448E-A8C1F27F8F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60" r="10883"/>
          <a:stretch/>
        </p:blipFill>
        <p:spPr bwMode="auto">
          <a:xfrm>
            <a:off x="1902992" y="994526"/>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47" t="12978" r="14829" b="13269"/>
          <a:stretch/>
        </p:blipFill>
        <p:spPr bwMode="auto">
          <a:xfrm>
            <a:off x="3237832" y="989755"/>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D2C13EF6-FDFA-1ED8-AB70-9BA195E7BCF6}"/>
              </a:ext>
            </a:extLst>
          </p:cNvPr>
          <p:cNvSpPr txBox="1">
            <a:spLocks/>
          </p:cNvSpPr>
          <p:nvPr/>
        </p:nvSpPr>
        <p:spPr>
          <a:xfrm>
            <a:off x="4548229" y="234117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4102" name="Picture 6" descr="Grasshopper Sparrow Identification, All About Birds, Cornell Lab of  Ornithology">
            <a:extLst>
              <a:ext uri="{FF2B5EF4-FFF2-40B4-BE49-F238E27FC236}">
                <a16:creationId xmlns:a16="http://schemas.microsoft.com/office/drawing/2014/main" id="{B315D65D-CFC5-5458-07D4-F69070CA371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14" t="7284" r="13460" b="1282"/>
          <a:stretch/>
        </p:blipFill>
        <p:spPr bwMode="auto">
          <a:xfrm>
            <a:off x="4572190" y="98975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Common Raven Identification, All About Birds, Cornell Lab of Ornithology">
            <a:extLst>
              <a:ext uri="{FF2B5EF4-FFF2-40B4-BE49-F238E27FC236}">
                <a16:creationId xmlns:a16="http://schemas.microsoft.com/office/drawing/2014/main" id="{11014028-5F4B-0C83-EF54-B38D0E3869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2013" y="4906944"/>
            <a:ext cx="1734703"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Content Placeholder 3">
            <a:extLst>
              <a:ext uri="{FF2B5EF4-FFF2-40B4-BE49-F238E27FC236}">
                <a16:creationId xmlns:a16="http://schemas.microsoft.com/office/drawing/2014/main" id="{3AB1864D-E97F-E732-FF8C-8E9F62970B3B}"/>
              </a:ext>
            </a:extLst>
          </p:cNvPr>
          <p:cNvSpPr txBox="1">
            <a:spLocks/>
          </p:cNvSpPr>
          <p:nvPr/>
        </p:nvSpPr>
        <p:spPr>
          <a:xfrm>
            <a:off x="5034672" y="6287779"/>
            <a:ext cx="1929384" cy="3261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common raven</a:t>
            </a:r>
          </a:p>
        </p:txBody>
      </p:sp>
      <p:pic>
        <p:nvPicPr>
          <p:cNvPr id="4106" name="Picture 10" descr="American Crow Identification, All About Birds, Cornell Lab of Ornithology">
            <a:extLst>
              <a:ext uri="{FF2B5EF4-FFF2-40B4-BE49-F238E27FC236}">
                <a16:creationId xmlns:a16="http://schemas.microsoft.com/office/drawing/2014/main" id="{B8A95F09-3936-50A0-12D4-7A22C1B906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9629" y="4906944"/>
            <a:ext cx="1740288"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Content Placeholder 3">
            <a:extLst>
              <a:ext uri="{FF2B5EF4-FFF2-40B4-BE49-F238E27FC236}">
                <a16:creationId xmlns:a16="http://schemas.microsoft.com/office/drawing/2014/main" id="{F7F60CD7-C9E3-77D0-5895-D9EBBD00189C}"/>
              </a:ext>
            </a:extLst>
          </p:cNvPr>
          <p:cNvSpPr txBox="1">
            <a:spLocks/>
          </p:cNvSpPr>
          <p:nvPr/>
        </p:nvSpPr>
        <p:spPr>
          <a:xfrm>
            <a:off x="3143610" y="6289540"/>
            <a:ext cx="1932325" cy="3255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American crow</a:t>
            </a:r>
          </a:p>
        </p:txBody>
      </p:sp>
      <p:pic>
        <p:nvPicPr>
          <p:cNvPr id="4108" name="Picture 12" descr="Brewer's Sparrow Identification, All About Birds, Cornell Lab of Ornithology">
            <a:extLst>
              <a:ext uri="{FF2B5EF4-FFF2-40B4-BE49-F238E27FC236}">
                <a16:creationId xmlns:a16="http://schemas.microsoft.com/office/drawing/2014/main" id="{BAB38E48-5F8B-BD76-9234-15496FBD40C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590" r="14497"/>
          <a:stretch/>
        </p:blipFill>
        <p:spPr bwMode="auto">
          <a:xfrm>
            <a:off x="5906548" y="98975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C63F49AE-7AF0-BF64-F120-A5727F923B66}"/>
              </a:ext>
            </a:extLst>
          </p:cNvPr>
          <p:cNvSpPr txBox="1">
            <a:spLocks/>
          </p:cNvSpPr>
          <p:nvPr/>
        </p:nvSpPr>
        <p:spPr>
          <a:xfrm>
            <a:off x="5889567" y="229805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3" name="Content Placeholder 3">
            <a:extLst>
              <a:ext uri="{FF2B5EF4-FFF2-40B4-BE49-F238E27FC236}">
                <a16:creationId xmlns:a16="http://schemas.microsoft.com/office/drawing/2014/main" id="{DAE5F675-E3BF-D96C-ABF5-04E5BEFA0477}"/>
              </a:ext>
            </a:extLst>
          </p:cNvPr>
          <p:cNvSpPr txBox="1">
            <a:spLocks/>
          </p:cNvSpPr>
          <p:nvPr/>
        </p:nvSpPr>
        <p:spPr>
          <a:xfrm>
            <a:off x="1908860" y="4205176"/>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4112" name="Picture 16" descr="Lark Sparrow Identification, All About Birds, Cornell Lab of Ornithology">
            <a:extLst>
              <a:ext uri="{FF2B5EF4-FFF2-40B4-BE49-F238E27FC236}">
                <a16:creationId xmlns:a16="http://schemas.microsoft.com/office/drawing/2014/main" id="{FBB29E7E-E212-65B7-83CA-20C1CFC9FA7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354" t="1101" r="21731" b="-1101"/>
          <a:stretch/>
        </p:blipFill>
        <p:spPr bwMode="auto">
          <a:xfrm>
            <a:off x="1902992" y="2803293"/>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4" name="Picture 18" descr="The Sage Thrasher And The Wasp – Feathered Photography">
            <a:extLst>
              <a:ext uri="{FF2B5EF4-FFF2-40B4-BE49-F238E27FC236}">
                <a16:creationId xmlns:a16="http://schemas.microsoft.com/office/drawing/2014/main" id="{DC03EB74-EF98-5DB4-2B72-05A3416B72D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827" t="19085" r="36661" b="14576"/>
          <a:stretch/>
        </p:blipFill>
        <p:spPr bwMode="auto">
          <a:xfrm>
            <a:off x="4658085" y="2813143"/>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Content Placeholder 3">
            <a:extLst>
              <a:ext uri="{FF2B5EF4-FFF2-40B4-BE49-F238E27FC236}">
                <a16:creationId xmlns:a16="http://schemas.microsoft.com/office/drawing/2014/main" id="{D88990D3-389B-450E-890A-752BDBBA763F}"/>
              </a:ext>
            </a:extLst>
          </p:cNvPr>
          <p:cNvSpPr txBox="1">
            <a:spLocks/>
          </p:cNvSpPr>
          <p:nvPr/>
        </p:nvSpPr>
        <p:spPr>
          <a:xfrm>
            <a:off x="4658085" y="4154998"/>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4116" name="Picture 20" descr="Western Kingbird Identification, All About Birds, Cornell Lab of Ornithology">
            <a:extLst>
              <a:ext uri="{FF2B5EF4-FFF2-40B4-BE49-F238E27FC236}">
                <a16:creationId xmlns:a16="http://schemas.microsoft.com/office/drawing/2014/main" id="{7C517197-3262-4F4D-4DE8-F3514203056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37" r="21244"/>
          <a:stretch/>
        </p:blipFill>
        <p:spPr bwMode="auto">
          <a:xfrm>
            <a:off x="3285547" y="2813143"/>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Content Placeholder 3">
            <a:extLst>
              <a:ext uri="{FF2B5EF4-FFF2-40B4-BE49-F238E27FC236}">
                <a16:creationId xmlns:a16="http://schemas.microsoft.com/office/drawing/2014/main" id="{692D560B-93CD-F6A2-CCE6-8F4655AF67EE}"/>
              </a:ext>
            </a:extLst>
          </p:cNvPr>
          <p:cNvSpPr txBox="1">
            <a:spLocks/>
          </p:cNvSpPr>
          <p:nvPr/>
        </p:nvSpPr>
        <p:spPr>
          <a:xfrm>
            <a:off x="3285547" y="4097380"/>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7170" name="Picture 2" descr="Burrowing Owl Identification, All About Birds, Cornell Lab of Ornithology">
            <a:extLst>
              <a:ext uri="{FF2B5EF4-FFF2-40B4-BE49-F238E27FC236}">
                <a16:creationId xmlns:a16="http://schemas.microsoft.com/office/drawing/2014/main" id="{B546D774-3A3B-5940-2F44-E28761A15A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518" t="59" r="22177" b="-59"/>
          <a:stretch/>
        </p:blipFill>
        <p:spPr bwMode="auto">
          <a:xfrm>
            <a:off x="1727182" y="4791949"/>
            <a:ext cx="1257601"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330DC6CB-1D80-22C8-AB8A-9075F8CC10F4}"/>
              </a:ext>
            </a:extLst>
          </p:cNvPr>
          <p:cNvSpPr txBox="1">
            <a:spLocks/>
          </p:cNvSpPr>
          <p:nvPr/>
        </p:nvSpPr>
        <p:spPr>
          <a:xfrm>
            <a:off x="1543081" y="6436089"/>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burrowing owl</a:t>
            </a:r>
          </a:p>
        </p:txBody>
      </p:sp>
      <p:pic>
        <p:nvPicPr>
          <p:cNvPr id="15" name="Picture 2" descr="Red-tailed Hawk | Hawk Mountain Sanctuary: Learn Visit Join">
            <a:extLst>
              <a:ext uri="{FF2B5EF4-FFF2-40B4-BE49-F238E27FC236}">
                <a16:creationId xmlns:a16="http://schemas.microsoft.com/office/drawing/2014/main" id="{1365BBA6-E7CD-3096-D32D-F2DFCD384F6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0027" r="19094" b="5324"/>
          <a:stretch/>
        </p:blipFill>
        <p:spPr bwMode="auto">
          <a:xfrm>
            <a:off x="263701" y="2790239"/>
            <a:ext cx="1257600" cy="1646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ontent Placeholder 3">
            <a:extLst>
              <a:ext uri="{FF2B5EF4-FFF2-40B4-BE49-F238E27FC236}">
                <a16:creationId xmlns:a16="http://schemas.microsoft.com/office/drawing/2014/main" id="{1DA86E85-2791-0938-5C2D-60A97F8D6983}"/>
              </a:ext>
            </a:extLst>
          </p:cNvPr>
          <p:cNvSpPr txBox="1">
            <a:spLocks/>
          </p:cNvSpPr>
          <p:nvPr/>
        </p:nvSpPr>
        <p:spPr>
          <a:xfrm>
            <a:off x="79600" y="4436414"/>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red-tailed hawk</a:t>
            </a:r>
          </a:p>
        </p:txBody>
      </p:sp>
      <p:pic>
        <p:nvPicPr>
          <p:cNvPr id="7172" name="Picture 4" descr="Swainson's Hawk (Buteo swainsoni)">
            <a:extLst>
              <a:ext uri="{FF2B5EF4-FFF2-40B4-BE49-F238E27FC236}">
                <a16:creationId xmlns:a16="http://schemas.microsoft.com/office/drawing/2014/main" id="{80BB3734-F67D-BA5B-E92F-750FDFFEBF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988" t="8774"/>
          <a:stretch/>
        </p:blipFill>
        <p:spPr bwMode="auto">
          <a:xfrm>
            <a:off x="279827" y="4794452"/>
            <a:ext cx="122534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Content Placeholder 3">
            <a:extLst>
              <a:ext uri="{FF2B5EF4-FFF2-40B4-BE49-F238E27FC236}">
                <a16:creationId xmlns:a16="http://schemas.microsoft.com/office/drawing/2014/main" id="{07D9CD2E-460B-4247-D9D2-29A2F8F9F32E}"/>
              </a:ext>
            </a:extLst>
          </p:cNvPr>
          <p:cNvSpPr txBox="1">
            <a:spLocks/>
          </p:cNvSpPr>
          <p:nvPr/>
        </p:nvSpPr>
        <p:spPr>
          <a:xfrm>
            <a:off x="79600" y="6438592"/>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err="1"/>
              <a:t>Swainson’s</a:t>
            </a:r>
            <a:r>
              <a:rPr lang="en-US" sz="1300" dirty="0"/>
              <a:t> hawk</a:t>
            </a:r>
          </a:p>
        </p:txBody>
      </p:sp>
      <p:pic>
        <p:nvPicPr>
          <p:cNvPr id="5" name="Picture 10" descr="Grassland Management for Curlews | Birding Wire">
            <a:extLst>
              <a:ext uri="{FF2B5EF4-FFF2-40B4-BE49-F238E27FC236}">
                <a16:creationId xmlns:a16="http://schemas.microsoft.com/office/drawing/2014/main" id="{28BD5521-10A6-8219-84EE-8BF71F2723F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899"/>
          <a:stretch/>
        </p:blipFill>
        <p:spPr bwMode="auto">
          <a:xfrm>
            <a:off x="7164146" y="4847678"/>
            <a:ext cx="1625802"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Content Placeholder 3">
            <a:extLst>
              <a:ext uri="{FF2B5EF4-FFF2-40B4-BE49-F238E27FC236}">
                <a16:creationId xmlns:a16="http://schemas.microsoft.com/office/drawing/2014/main" id="{047A97D0-1077-6D09-15FB-F93F4D4250ED}"/>
              </a:ext>
            </a:extLst>
          </p:cNvPr>
          <p:cNvSpPr txBox="1">
            <a:spLocks/>
          </p:cNvSpPr>
          <p:nvPr/>
        </p:nvSpPr>
        <p:spPr>
          <a:xfrm>
            <a:off x="7125824" y="6459918"/>
            <a:ext cx="1702446" cy="3342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long-billed curlew</a:t>
            </a:r>
          </a:p>
        </p:txBody>
      </p:sp>
      <p:pic>
        <p:nvPicPr>
          <p:cNvPr id="31" name="Picture 30">
            <a:extLst>
              <a:ext uri="{FF2B5EF4-FFF2-40B4-BE49-F238E27FC236}">
                <a16:creationId xmlns:a16="http://schemas.microsoft.com/office/drawing/2014/main" id="{07D2AFF9-104F-C593-CFBE-5BA8C826F08C}"/>
              </a:ext>
            </a:extLst>
          </p:cNvPr>
          <p:cNvPicPr>
            <a:picLocks noChangeAspect="1"/>
          </p:cNvPicPr>
          <p:nvPr/>
        </p:nvPicPr>
        <p:blipFill rotWithShape="1">
          <a:blip r:embed="rId15"/>
          <a:srcRect l="18827" t="9633" r="30000" b="20698"/>
          <a:stretch/>
        </p:blipFill>
        <p:spPr>
          <a:xfrm>
            <a:off x="6030623" y="2805521"/>
            <a:ext cx="1470736" cy="1335024"/>
          </a:xfrm>
          <a:prstGeom prst="rect">
            <a:avLst/>
          </a:prstGeom>
          <a:ln>
            <a:solidFill>
              <a:schemeClr val="tx1"/>
            </a:solidFill>
          </a:ln>
        </p:spPr>
      </p:pic>
      <p:sp>
        <p:nvSpPr>
          <p:cNvPr id="32" name="Content Placeholder 3">
            <a:extLst>
              <a:ext uri="{FF2B5EF4-FFF2-40B4-BE49-F238E27FC236}">
                <a16:creationId xmlns:a16="http://schemas.microsoft.com/office/drawing/2014/main" id="{40696533-FD8B-9C59-68EE-3507511B8CF8}"/>
              </a:ext>
            </a:extLst>
          </p:cNvPr>
          <p:cNvSpPr txBox="1">
            <a:spLocks/>
          </p:cNvSpPr>
          <p:nvPr/>
        </p:nvSpPr>
        <p:spPr>
          <a:xfrm>
            <a:off x="6155578" y="4157373"/>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California quail</a:t>
            </a:r>
          </a:p>
        </p:txBody>
      </p:sp>
      <p:pic>
        <p:nvPicPr>
          <p:cNvPr id="7176" name="Picture 8" descr="Mourning Dove — Madison Audubon">
            <a:extLst>
              <a:ext uri="{FF2B5EF4-FFF2-40B4-BE49-F238E27FC236}">
                <a16:creationId xmlns:a16="http://schemas.microsoft.com/office/drawing/2014/main" id="{46F104EA-4ECE-2BCB-8276-814129EE261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335" t="10124" r="39406"/>
          <a:stretch/>
        </p:blipFill>
        <p:spPr bwMode="auto">
          <a:xfrm>
            <a:off x="7772448" y="2641252"/>
            <a:ext cx="1024739"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Content Placeholder 3">
            <a:extLst>
              <a:ext uri="{FF2B5EF4-FFF2-40B4-BE49-F238E27FC236}">
                <a16:creationId xmlns:a16="http://schemas.microsoft.com/office/drawing/2014/main" id="{7A608F40-9DAD-CD26-1883-6F0A94758B1E}"/>
              </a:ext>
            </a:extLst>
          </p:cNvPr>
          <p:cNvSpPr txBox="1">
            <a:spLocks/>
          </p:cNvSpPr>
          <p:nvPr/>
        </p:nvSpPr>
        <p:spPr>
          <a:xfrm>
            <a:off x="7653881" y="4275571"/>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mourning dove</a:t>
            </a:r>
          </a:p>
        </p:txBody>
      </p:sp>
      <p:pic>
        <p:nvPicPr>
          <p:cNvPr id="7178" name="Picture 10" descr="Rock Pigeon - eBird">
            <a:extLst>
              <a:ext uri="{FF2B5EF4-FFF2-40B4-BE49-F238E27FC236}">
                <a16:creationId xmlns:a16="http://schemas.microsoft.com/office/drawing/2014/main" id="{F4C9D234-1FED-48E1-75EC-E1D13116425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750" t="1363" r="14091" b="3102"/>
          <a:stretch/>
        </p:blipFill>
        <p:spPr bwMode="auto">
          <a:xfrm>
            <a:off x="7425932" y="977303"/>
            <a:ext cx="143766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Content Placeholder 3">
            <a:extLst>
              <a:ext uri="{FF2B5EF4-FFF2-40B4-BE49-F238E27FC236}">
                <a16:creationId xmlns:a16="http://schemas.microsoft.com/office/drawing/2014/main" id="{3DF9B2DE-7175-40BD-D3D0-3C29DD743363}"/>
              </a:ext>
            </a:extLst>
          </p:cNvPr>
          <p:cNvSpPr txBox="1">
            <a:spLocks/>
          </p:cNvSpPr>
          <p:nvPr/>
        </p:nvSpPr>
        <p:spPr>
          <a:xfrm>
            <a:off x="7501359" y="2346393"/>
            <a:ext cx="1261872" cy="2879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rock pigeon</a:t>
            </a:r>
          </a:p>
        </p:txBody>
      </p:sp>
    </p:spTree>
    <p:extLst>
      <p:ext uri="{BB962C8B-B14F-4D97-AF65-F5344CB8AC3E}">
        <p14:creationId xmlns:p14="http://schemas.microsoft.com/office/powerpoint/2010/main" val="243601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sfer of former Umatilla depot lands to Columbia Development Authority  nears completion | Local News | eastoregonian.com">
            <a:extLst>
              <a:ext uri="{FF2B5EF4-FFF2-40B4-BE49-F238E27FC236}">
                <a16:creationId xmlns:a16="http://schemas.microsoft.com/office/drawing/2014/main" id="{5885AD33-FAE6-11BA-0DE7-3E88167A99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0873"/>
          <a:stretch/>
        </p:blipFill>
        <p:spPr bwMode="auto">
          <a:xfrm>
            <a:off x="0" y="1424823"/>
            <a:ext cx="9144000" cy="5433177"/>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7"/>
          <p:cNvSpPr>
            <a:spLocks noChangeArrowheads="1"/>
          </p:cNvSpPr>
          <p:nvPr/>
        </p:nvSpPr>
        <p:spPr bwMode="auto">
          <a:xfrm>
            <a:off x="5007769" y="2986087"/>
            <a:ext cx="12680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350" dirty="0">
                <a:solidFill>
                  <a:srgbClr val="000000"/>
                </a:solidFill>
              </a:rPr>
              <a:t> </a:t>
            </a:r>
          </a:p>
        </p:txBody>
      </p:sp>
      <p:sp>
        <p:nvSpPr>
          <p:cNvPr id="3" name="Title 2">
            <a:extLst>
              <a:ext uri="{FF2B5EF4-FFF2-40B4-BE49-F238E27FC236}">
                <a16:creationId xmlns:a16="http://schemas.microsoft.com/office/drawing/2014/main" id="{87B1EC20-DCD8-653E-FA16-84C3EA2C1F34}"/>
              </a:ext>
            </a:extLst>
          </p:cNvPr>
          <p:cNvSpPr>
            <a:spLocks noGrp="1"/>
          </p:cNvSpPr>
          <p:nvPr>
            <p:ph type="title"/>
          </p:nvPr>
        </p:nvSpPr>
        <p:spPr>
          <a:xfrm>
            <a:off x="1382629" y="455321"/>
            <a:ext cx="7132721" cy="856500"/>
          </a:xfrm>
        </p:spPr>
        <p:txBody>
          <a:bodyPr/>
          <a:lstStyle/>
          <a:p>
            <a:r>
              <a:rPr lang="en-US" dirty="0"/>
              <a:t>Habitat</a:t>
            </a:r>
          </a:p>
        </p:txBody>
      </p:sp>
      <p:sp>
        <p:nvSpPr>
          <p:cNvPr id="4" name="Content Placeholder 3">
            <a:extLst>
              <a:ext uri="{FF2B5EF4-FFF2-40B4-BE49-F238E27FC236}">
                <a16:creationId xmlns:a16="http://schemas.microsoft.com/office/drawing/2014/main" id="{CB24D797-F826-667D-58C5-3A8A211C7054}"/>
              </a:ext>
            </a:extLst>
          </p:cNvPr>
          <p:cNvSpPr>
            <a:spLocks noGrp="1"/>
          </p:cNvSpPr>
          <p:nvPr>
            <p:ph idx="1"/>
          </p:nvPr>
        </p:nvSpPr>
        <p:spPr>
          <a:xfrm>
            <a:off x="538915" y="1724616"/>
            <a:ext cx="5499339" cy="3176337"/>
          </a:xfrm>
        </p:spPr>
        <p:txBody>
          <a:bodyPr>
            <a:normAutofit fontScale="92500" lnSpcReduction="10000"/>
          </a:bodyPr>
          <a:lstStyle/>
          <a:p>
            <a:r>
              <a:rPr lang="en-US" dirty="0">
                <a:solidFill>
                  <a:schemeClr val="bg1"/>
                </a:solidFill>
                <a:latin typeface="Verdana Pro" panose="020B0604030504040204" pitchFamily="34" charset="0"/>
              </a:rPr>
              <a:t>Great Basin grassland</a:t>
            </a:r>
          </a:p>
          <a:p>
            <a:r>
              <a:rPr lang="en-US" dirty="0">
                <a:solidFill>
                  <a:schemeClr val="bg1"/>
                </a:solidFill>
                <a:latin typeface="Verdana Pro" panose="020B0604030504040204" pitchFamily="34" charset="0"/>
              </a:rPr>
              <a:t>Dominated by invasive annuals (e.g., cheatgrass, mustards), intermixed perennial bunchgrass</a:t>
            </a:r>
          </a:p>
          <a:p>
            <a:r>
              <a:rPr lang="en-US" dirty="0">
                <a:solidFill>
                  <a:schemeClr val="bg1"/>
                </a:solidFill>
                <a:latin typeface="Verdana Pro" panose="020B0604030504040204" pitchFamily="34" charset="0"/>
              </a:rPr>
              <a:t>Sparse shrub (e.g., sagebrush, rabbitbrush)</a:t>
            </a:r>
          </a:p>
          <a:p>
            <a:r>
              <a:rPr lang="en-US" dirty="0">
                <a:solidFill>
                  <a:schemeClr val="bg1"/>
                </a:solidFill>
                <a:latin typeface="Verdana Pro" panose="020B0604030504040204" pitchFamily="34" charset="0"/>
              </a:rPr>
              <a:t>Enclosed by ag</a:t>
            </a:r>
          </a:p>
        </p:txBody>
      </p:sp>
      <p:sp>
        <p:nvSpPr>
          <p:cNvPr id="2" name="Slide Number Placeholder 1"/>
          <p:cNvSpPr>
            <a:spLocks noGrp="1"/>
          </p:cNvSpPr>
          <p:nvPr>
            <p:ph type="sldNum" sz="quarter" idx="12"/>
          </p:nvPr>
        </p:nvSpPr>
        <p:spPr/>
        <p:txBody>
          <a:bodyPr/>
          <a:lstStyle/>
          <a:p>
            <a:pPr>
              <a:defRPr/>
            </a:pPr>
            <a:fld id="{72CA2507-E443-49A5-A868-53E9D653C533}" type="slidenum">
              <a:rPr lang="en-US" altLang="en-US" smtClean="0">
                <a:solidFill>
                  <a:srgbClr val="000000"/>
                </a:solidFill>
              </a:rPr>
              <a:pPr>
                <a:defRPr/>
              </a:pPr>
              <a:t>2</a:t>
            </a:fld>
            <a:endParaRPr lang="en-US" altLang="en-US" dirty="0">
              <a:solidFill>
                <a:srgbClr val="000000"/>
              </a:solidFill>
            </a:endParaRPr>
          </a:p>
        </p:txBody>
      </p:sp>
      <p:pic>
        <p:nvPicPr>
          <p:cNvPr id="6" name="Picture 5">
            <a:extLst>
              <a:ext uri="{FF2B5EF4-FFF2-40B4-BE49-F238E27FC236}">
                <a16:creationId xmlns:a16="http://schemas.microsoft.com/office/drawing/2014/main" id="{086A9885-E6AA-370F-4965-D89E2AE7B152}"/>
              </a:ext>
            </a:extLst>
          </p:cNvPr>
          <p:cNvPicPr>
            <a:picLocks noChangeAspect="1"/>
          </p:cNvPicPr>
          <p:nvPr/>
        </p:nvPicPr>
        <p:blipFill>
          <a:blip r:embed="rId5"/>
          <a:stretch>
            <a:fillRect/>
          </a:stretch>
        </p:blipFill>
        <p:spPr>
          <a:xfrm>
            <a:off x="5641777" y="2162579"/>
            <a:ext cx="3341802" cy="395766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902652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Raptors</a:t>
            </a:r>
          </a:p>
        </p:txBody>
      </p:sp>
      <p:sp>
        <p:nvSpPr>
          <p:cNvPr id="7" name="Content Placeholder 3">
            <a:extLst>
              <a:ext uri="{FF2B5EF4-FFF2-40B4-BE49-F238E27FC236}">
                <a16:creationId xmlns:a16="http://schemas.microsoft.com/office/drawing/2014/main" id="{E934AC0D-8C23-B8CC-C07B-4B3E38D38B12}"/>
              </a:ext>
            </a:extLst>
          </p:cNvPr>
          <p:cNvSpPr txBox="1">
            <a:spLocks/>
          </p:cNvSpPr>
          <p:nvPr/>
        </p:nvSpPr>
        <p:spPr>
          <a:xfrm>
            <a:off x="5790972" y="4576381"/>
            <a:ext cx="2061726" cy="4713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burrowing owl</a:t>
            </a:r>
          </a:p>
        </p:txBody>
      </p:sp>
      <p:pic>
        <p:nvPicPr>
          <p:cNvPr id="6" name="Picture 2" descr="Burrowing Owl Identification, All About Birds, Cornell Lab of Ornithology">
            <a:extLst>
              <a:ext uri="{FF2B5EF4-FFF2-40B4-BE49-F238E27FC236}">
                <a16:creationId xmlns:a16="http://schemas.microsoft.com/office/drawing/2014/main" id="{E684FE76-008A-8D15-B51F-41302EFF2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18" t="59" r="22177" b="-59"/>
          <a:stretch/>
        </p:blipFill>
        <p:spPr bwMode="auto">
          <a:xfrm>
            <a:off x="5646998" y="1885314"/>
            <a:ext cx="2056168" cy="26910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Red-tailed Hawk | Hawk Mountain Sanctuary: Learn Visit Join">
            <a:extLst>
              <a:ext uri="{FF2B5EF4-FFF2-40B4-BE49-F238E27FC236}">
                <a16:creationId xmlns:a16="http://schemas.microsoft.com/office/drawing/2014/main" id="{5BBBD830-550A-1072-5A54-767A5C2B37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27" r="19094" b="5324"/>
          <a:stretch/>
        </p:blipFill>
        <p:spPr bwMode="auto">
          <a:xfrm>
            <a:off x="1446394" y="1885153"/>
            <a:ext cx="2056166" cy="26914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75DB5B31-DDC4-79C2-8351-1F25D68AFBA1}"/>
              </a:ext>
            </a:extLst>
          </p:cNvPr>
          <p:cNvSpPr txBox="1">
            <a:spLocks/>
          </p:cNvSpPr>
          <p:nvPr/>
        </p:nvSpPr>
        <p:spPr>
          <a:xfrm>
            <a:off x="1440834" y="4576381"/>
            <a:ext cx="2056166" cy="4713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red-tailed hawk</a:t>
            </a:r>
          </a:p>
        </p:txBody>
      </p:sp>
      <p:pic>
        <p:nvPicPr>
          <p:cNvPr id="11" name="Picture 4" descr="Swainson's Hawk (Buteo swainsoni)">
            <a:extLst>
              <a:ext uri="{FF2B5EF4-FFF2-40B4-BE49-F238E27FC236}">
                <a16:creationId xmlns:a16="http://schemas.microsoft.com/office/drawing/2014/main" id="{07CEEEAE-4E5F-F117-02CC-6BD2B95AA7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88" t="8774"/>
          <a:stretch/>
        </p:blipFill>
        <p:spPr bwMode="auto">
          <a:xfrm>
            <a:off x="3573062" y="1885315"/>
            <a:ext cx="2003434" cy="2691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Content Placeholder 3">
            <a:extLst>
              <a:ext uri="{FF2B5EF4-FFF2-40B4-BE49-F238E27FC236}">
                <a16:creationId xmlns:a16="http://schemas.microsoft.com/office/drawing/2014/main" id="{E75A0813-6CD2-B9BB-C622-A36202C45432}"/>
              </a:ext>
            </a:extLst>
          </p:cNvPr>
          <p:cNvSpPr txBox="1">
            <a:spLocks/>
          </p:cNvSpPr>
          <p:nvPr/>
        </p:nvSpPr>
        <p:spPr>
          <a:xfrm>
            <a:off x="3245692" y="4576381"/>
            <a:ext cx="2658173" cy="4713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err="1"/>
              <a:t>Swainson’s</a:t>
            </a:r>
            <a:r>
              <a:rPr lang="en-US" sz="1300" dirty="0"/>
              <a:t> hawk</a:t>
            </a:r>
          </a:p>
        </p:txBody>
      </p:sp>
    </p:spTree>
    <p:extLst>
      <p:ext uri="{BB962C8B-B14F-4D97-AF65-F5344CB8AC3E}">
        <p14:creationId xmlns:p14="http://schemas.microsoft.com/office/powerpoint/2010/main" val="27760368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3AB6578-969A-4E47-B24F-E01133E539C7}" type="slidenum">
              <a:rPr lang="en-US" altLang="en-US" smtClean="0">
                <a:solidFill>
                  <a:srgbClr val="000000"/>
                </a:solidFill>
              </a:rPr>
              <a:pPr>
                <a:defRPr/>
              </a:pPr>
              <a:t>21</a:t>
            </a:fld>
            <a:endParaRPr lang="en-US" altLang="en-US" dirty="0">
              <a:solidFill>
                <a:srgbClr val="000000"/>
              </a:solidFill>
            </a:endParaRPr>
          </a:p>
        </p:txBody>
      </p:sp>
      <p:pic>
        <p:nvPicPr>
          <p:cNvPr id="21506" name="Picture 2" descr="Red-tailed Hawk - eBird">
            <a:extLst>
              <a:ext uri="{FF2B5EF4-FFF2-40B4-BE49-F238E27FC236}">
                <a16:creationId xmlns:a16="http://schemas.microsoft.com/office/drawing/2014/main" id="{A1653343-6338-6656-7478-5EAED7F144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698" y="2524717"/>
            <a:ext cx="4218432" cy="31638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DB46DB-1C59-A316-2F64-6A0342403E74}"/>
              </a:ext>
            </a:extLst>
          </p:cNvPr>
          <p:cNvSpPr txBox="1"/>
          <p:nvPr/>
        </p:nvSpPr>
        <p:spPr>
          <a:xfrm>
            <a:off x="2045439" y="2056962"/>
            <a:ext cx="2301656" cy="400110"/>
          </a:xfrm>
          <a:prstGeom prst="rect">
            <a:avLst/>
          </a:prstGeom>
          <a:noFill/>
        </p:spPr>
        <p:txBody>
          <a:bodyPr wrap="none" rtlCol="0">
            <a:spAutoFit/>
          </a:bodyPr>
          <a:lstStyle/>
          <a:p>
            <a:r>
              <a:rPr lang="en-US" sz="2000" b="1" dirty="0"/>
              <a:t>Dark patagial marks</a:t>
            </a:r>
          </a:p>
        </p:txBody>
      </p:sp>
      <p:cxnSp>
        <p:nvCxnSpPr>
          <p:cNvPr id="5" name="Straight Connector 4">
            <a:extLst>
              <a:ext uri="{FF2B5EF4-FFF2-40B4-BE49-F238E27FC236}">
                <a16:creationId xmlns:a16="http://schemas.microsoft.com/office/drawing/2014/main" id="{77A054C0-AC9D-87A9-FF53-72FC3B25F829}"/>
              </a:ext>
            </a:extLst>
          </p:cNvPr>
          <p:cNvCxnSpPr>
            <a:cxnSpLocks/>
            <a:endCxn id="2" idx="2"/>
          </p:cNvCxnSpPr>
          <p:nvPr/>
        </p:nvCxnSpPr>
        <p:spPr>
          <a:xfrm flipV="1">
            <a:off x="2300359" y="2457072"/>
            <a:ext cx="895908" cy="1358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ED94889-D58C-FFB9-34B1-6EE3876CC461}"/>
              </a:ext>
            </a:extLst>
          </p:cNvPr>
          <p:cNvCxnSpPr>
            <a:cxnSpLocks/>
            <a:endCxn id="2" idx="2"/>
          </p:cNvCxnSpPr>
          <p:nvPr/>
        </p:nvCxnSpPr>
        <p:spPr>
          <a:xfrm flipV="1">
            <a:off x="2635225" y="2457072"/>
            <a:ext cx="561042" cy="19438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173E0A-2A00-43C1-FB4A-1BD5E83C1E55}"/>
              </a:ext>
            </a:extLst>
          </p:cNvPr>
          <p:cNvCxnSpPr>
            <a:cxnSpLocks/>
            <a:stCxn id="13" idx="0"/>
          </p:cNvCxnSpPr>
          <p:nvPr/>
        </p:nvCxnSpPr>
        <p:spPr>
          <a:xfrm flipV="1">
            <a:off x="2045439" y="4384387"/>
            <a:ext cx="131807" cy="15718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B18165-ACCC-6E9E-B7A8-E59F9C66A587}"/>
              </a:ext>
            </a:extLst>
          </p:cNvPr>
          <p:cNvSpPr txBox="1"/>
          <p:nvPr/>
        </p:nvSpPr>
        <p:spPr>
          <a:xfrm>
            <a:off x="1116338" y="5956241"/>
            <a:ext cx="1858201" cy="400110"/>
          </a:xfrm>
          <a:prstGeom prst="rect">
            <a:avLst/>
          </a:prstGeom>
          <a:noFill/>
        </p:spPr>
        <p:txBody>
          <a:bodyPr wrap="none" rtlCol="0">
            <a:spAutoFit/>
          </a:bodyPr>
          <a:lstStyle/>
          <a:p>
            <a:r>
              <a:rPr lang="en-US" sz="2000" b="1" dirty="0"/>
              <a:t>Dark belly band</a:t>
            </a:r>
          </a:p>
        </p:txBody>
      </p:sp>
      <p:pic>
        <p:nvPicPr>
          <p:cNvPr id="21508" name="Picture 4" descr="Swainson's Hawk Identification, All About Birds, Cornell Lab of Ornithology">
            <a:extLst>
              <a:ext uri="{FF2B5EF4-FFF2-40B4-BE49-F238E27FC236}">
                <a16:creationId xmlns:a16="http://schemas.microsoft.com/office/drawing/2014/main" id="{FA53DAE0-D572-8214-83CD-4BE0FF14D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872" y="2523066"/>
            <a:ext cx="4220633" cy="3165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2A235B1-6422-8864-0633-D18CD2312DBC}"/>
              </a:ext>
            </a:extLst>
          </p:cNvPr>
          <p:cNvSpPr txBox="1"/>
          <p:nvPr/>
        </p:nvSpPr>
        <p:spPr>
          <a:xfrm>
            <a:off x="4965840" y="2054663"/>
            <a:ext cx="3587329" cy="400110"/>
          </a:xfrm>
          <a:prstGeom prst="rect">
            <a:avLst/>
          </a:prstGeom>
          <a:noFill/>
        </p:spPr>
        <p:txBody>
          <a:bodyPr wrap="none" rtlCol="0">
            <a:spAutoFit/>
          </a:bodyPr>
          <a:lstStyle/>
          <a:p>
            <a:r>
              <a:rPr lang="en-US" sz="2000" b="1" dirty="0"/>
              <a:t>Dark hood extending onto chest</a:t>
            </a:r>
          </a:p>
        </p:txBody>
      </p:sp>
      <p:cxnSp>
        <p:nvCxnSpPr>
          <p:cNvPr id="21" name="Straight Connector 20">
            <a:extLst>
              <a:ext uri="{FF2B5EF4-FFF2-40B4-BE49-F238E27FC236}">
                <a16:creationId xmlns:a16="http://schemas.microsoft.com/office/drawing/2014/main" id="{0EFB9723-89D0-9A25-9E68-78AD91971014}"/>
              </a:ext>
            </a:extLst>
          </p:cNvPr>
          <p:cNvCxnSpPr>
            <a:cxnSpLocks/>
            <a:endCxn id="20" idx="2"/>
          </p:cNvCxnSpPr>
          <p:nvPr/>
        </p:nvCxnSpPr>
        <p:spPr>
          <a:xfrm flipV="1">
            <a:off x="6759505" y="2454773"/>
            <a:ext cx="0" cy="14757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09BD03-DE82-55BA-DCBD-5F9225CE0307}"/>
              </a:ext>
            </a:extLst>
          </p:cNvPr>
          <p:cNvSpPr txBox="1"/>
          <p:nvPr/>
        </p:nvSpPr>
        <p:spPr>
          <a:xfrm>
            <a:off x="4753028" y="6219765"/>
            <a:ext cx="2233753" cy="400110"/>
          </a:xfrm>
          <a:prstGeom prst="rect">
            <a:avLst/>
          </a:prstGeom>
          <a:noFill/>
        </p:spPr>
        <p:txBody>
          <a:bodyPr wrap="none" rtlCol="0">
            <a:spAutoFit/>
          </a:bodyPr>
          <a:lstStyle/>
          <a:p>
            <a:r>
              <a:rPr lang="en-US" sz="2000" b="1" dirty="0"/>
              <a:t>Dark flight feathers</a:t>
            </a:r>
          </a:p>
        </p:txBody>
      </p:sp>
      <p:cxnSp>
        <p:nvCxnSpPr>
          <p:cNvPr id="26" name="Straight Connector 25">
            <a:extLst>
              <a:ext uri="{FF2B5EF4-FFF2-40B4-BE49-F238E27FC236}">
                <a16:creationId xmlns:a16="http://schemas.microsoft.com/office/drawing/2014/main" id="{818226C0-0193-4AB4-FC3B-650A2E446F7A}"/>
              </a:ext>
            </a:extLst>
          </p:cNvPr>
          <p:cNvCxnSpPr>
            <a:cxnSpLocks/>
            <a:endCxn id="25" idx="0"/>
          </p:cNvCxnSpPr>
          <p:nvPr/>
        </p:nvCxnSpPr>
        <p:spPr>
          <a:xfrm flipH="1">
            <a:off x="5869905" y="5036024"/>
            <a:ext cx="777909" cy="11837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0353514-B8E1-EC83-A955-EE0A9F514622}"/>
              </a:ext>
            </a:extLst>
          </p:cNvPr>
          <p:cNvSpPr txBox="1"/>
          <p:nvPr/>
        </p:nvSpPr>
        <p:spPr>
          <a:xfrm>
            <a:off x="6759505" y="5819655"/>
            <a:ext cx="2148409" cy="400110"/>
          </a:xfrm>
          <a:prstGeom prst="rect">
            <a:avLst/>
          </a:prstGeom>
          <a:noFill/>
        </p:spPr>
        <p:txBody>
          <a:bodyPr wrap="none" rtlCol="0">
            <a:spAutoFit/>
          </a:bodyPr>
          <a:lstStyle/>
          <a:p>
            <a:r>
              <a:rPr lang="en-US" sz="2000" b="1" dirty="0"/>
              <a:t>White wing linings</a:t>
            </a:r>
          </a:p>
        </p:txBody>
      </p:sp>
      <p:cxnSp>
        <p:nvCxnSpPr>
          <p:cNvPr id="30" name="Straight Connector 29">
            <a:extLst>
              <a:ext uri="{FF2B5EF4-FFF2-40B4-BE49-F238E27FC236}">
                <a16:creationId xmlns:a16="http://schemas.microsoft.com/office/drawing/2014/main" id="{78CB2024-4BB6-5F5B-25A7-C692A08F0F5D}"/>
              </a:ext>
            </a:extLst>
          </p:cNvPr>
          <p:cNvCxnSpPr>
            <a:cxnSpLocks/>
            <a:endCxn id="29" idx="0"/>
          </p:cNvCxnSpPr>
          <p:nvPr/>
        </p:nvCxnSpPr>
        <p:spPr>
          <a:xfrm>
            <a:off x="7098561" y="4694830"/>
            <a:ext cx="735149" cy="1124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Content Placeholder 3">
            <a:extLst>
              <a:ext uri="{FF2B5EF4-FFF2-40B4-BE49-F238E27FC236}">
                <a16:creationId xmlns:a16="http://schemas.microsoft.com/office/drawing/2014/main" id="{7CDAF5B1-BBE0-1341-463A-E76E135FB666}"/>
              </a:ext>
            </a:extLst>
          </p:cNvPr>
          <p:cNvSpPr txBox="1">
            <a:spLocks/>
          </p:cNvSpPr>
          <p:nvPr/>
        </p:nvSpPr>
        <p:spPr>
          <a:xfrm>
            <a:off x="864020" y="1515981"/>
            <a:ext cx="2615184" cy="437922"/>
          </a:xfrm>
          <a:prstGeom prst="rect">
            <a:avLst/>
          </a:prstGeom>
          <a:solidFill>
            <a:srgbClr val="D6CC00"/>
          </a:solidFill>
          <a:ln>
            <a:solidFill>
              <a:srgbClr val="626B2B"/>
            </a:solidFill>
          </a:ln>
        </p:spPr>
        <p:txBody>
          <a:bodyPr vert="horz" lIns="91440" tIns="9144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200" b="1" dirty="0"/>
              <a:t>red-tailed hawk</a:t>
            </a:r>
          </a:p>
          <a:p>
            <a:pPr marL="0" indent="0" algn="ctr">
              <a:spcBef>
                <a:spcPts val="0"/>
              </a:spcBef>
              <a:buFont typeface="Arial" panose="020B0604020202020204" pitchFamily="34" charset="0"/>
              <a:buNone/>
            </a:pPr>
            <a:r>
              <a:rPr lang="en-US" sz="1600" i="1" dirty="0"/>
              <a:t>Buteo </a:t>
            </a:r>
            <a:r>
              <a:rPr lang="en-US" sz="1600" i="1" dirty="0" err="1"/>
              <a:t>jamaicensis</a:t>
            </a:r>
            <a:endParaRPr lang="en-US" sz="1600" i="1" dirty="0"/>
          </a:p>
        </p:txBody>
      </p:sp>
      <p:sp>
        <p:nvSpPr>
          <p:cNvPr id="37" name="Content Placeholder 3">
            <a:extLst>
              <a:ext uri="{FF2B5EF4-FFF2-40B4-BE49-F238E27FC236}">
                <a16:creationId xmlns:a16="http://schemas.microsoft.com/office/drawing/2014/main" id="{1F2209E9-3F03-A151-0D4D-28F925663E4B}"/>
              </a:ext>
            </a:extLst>
          </p:cNvPr>
          <p:cNvSpPr txBox="1">
            <a:spLocks/>
          </p:cNvSpPr>
          <p:nvPr/>
        </p:nvSpPr>
        <p:spPr>
          <a:xfrm>
            <a:off x="5662159" y="1515981"/>
            <a:ext cx="2617821" cy="437922"/>
          </a:xfrm>
          <a:prstGeom prst="rect">
            <a:avLst/>
          </a:prstGeom>
          <a:solidFill>
            <a:srgbClr val="D6CC00"/>
          </a:solidFill>
          <a:ln>
            <a:solidFill>
              <a:srgbClr val="626B2B"/>
            </a:solidFill>
          </a:ln>
        </p:spPr>
        <p:txBody>
          <a:bodyPr vert="horz" lIns="91440" tIns="9144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500" b="1" dirty="0" err="1"/>
              <a:t>Swainson’s</a:t>
            </a:r>
            <a:r>
              <a:rPr lang="en-US" sz="2500" b="1" dirty="0"/>
              <a:t> hawk</a:t>
            </a:r>
          </a:p>
          <a:p>
            <a:pPr marL="0" indent="0" algn="ctr">
              <a:spcBef>
                <a:spcPts val="0"/>
              </a:spcBef>
              <a:spcAft>
                <a:spcPts val="600"/>
              </a:spcAft>
              <a:buFont typeface="Arial" panose="020B0604020202020204" pitchFamily="34" charset="0"/>
              <a:buNone/>
            </a:pPr>
            <a:r>
              <a:rPr lang="en-US" sz="1900" i="1" dirty="0"/>
              <a:t>Buteo </a:t>
            </a:r>
            <a:r>
              <a:rPr lang="en-US" sz="1900" i="1" dirty="0" err="1"/>
              <a:t>swainsoni</a:t>
            </a:r>
            <a:endParaRPr lang="en-US" sz="1900" i="1" dirty="0"/>
          </a:p>
        </p:txBody>
      </p:sp>
      <p:sp>
        <p:nvSpPr>
          <p:cNvPr id="40" name="Title 2">
            <a:extLst>
              <a:ext uri="{FF2B5EF4-FFF2-40B4-BE49-F238E27FC236}">
                <a16:creationId xmlns:a16="http://schemas.microsoft.com/office/drawing/2014/main" id="{58EBB25A-C2CD-CB6C-4CB3-29075D63661E}"/>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1" name="Title 2">
            <a:extLst>
              <a:ext uri="{FF2B5EF4-FFF2-40B4-BE49-F238E27FC236}">
                <a16:creationId xmlns:a16="http://schemas.microsoft.com/office/drawing/2014/main" id="{65D834BA-2FFC-0168-9B36-66215E48A6E6}"/>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Raptors</a:t>
            </a:r>
          </a:p>
        </p:txBody>
      </p:sp>
      <p:pic>
        <p:nvPicPr>
          <p:cNvPr id="21510" name="Picture 6" descr="Range Map for Swainson's Hawk">
            <a:extLst>
              <a:ext uri="{FF2B5EF4-FFF2-40B4-BE49-F238E27FC236}">
                <a16:creationId xmlns:a16="http://schemas.microsoft.com/office/drawing/2014/main" id="{B676B3AE-7CA5-BA8E-D6CB-2A7BD83E18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4871" y="2523066"/>
            <a:ext cx="1170744" cy="14048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512" name="Picture 8" descr="Range Map for Red-tailed Hawk">
            <a:extLst>
              <a:ext uri="{FF2B5EF4-FFF2-40B4-BE49-F238E27FC236}">
                <a16:creationId xmlns:a16="http://schemas.microsoft.com/office/drawing/2014/main" id="{8281A42B-7E38-EF18-ABDB-6DCE6CC46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5649" y="2524020"/>
            <a:ext cx="1173480" cy="14081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0315AC82-6B20-6E5F-4BBF-7688F1C0D52A}"/>
              </a:ext>
            </a:extLst>
          </p:cNvPr>
          <p:cNvPicPr>
            <a:picLocks noChangeAspect="1"/>
          </p:cNvPicPr>
          <p:nvPr/>
        </p:nvPicPr>
        <p:blipFill>
          <a:blip r:embed="rId6"/>
          <a:stretch>
            <a:fillRect/>
          </a:stretch>
        </p:blipFill>
        <p:spPr>
          <a:xfrm>
            <a:off x="4106868" y="3720267"/>
            <a:ext cx="964288" cy="207692"/>
          </a:xfrm>
          <a:prstGeom prst="rect">
            <a:avLst/>
          </a:prstGeom>
          <a:ln>
            <a:solidFill>
              <a:schemeClr val="tx1"/>
            </a:solidFill>
          </a:ln>
        </p:spPr>
      </p:pic>
    </p:spTree>
    <p:extLst>
      <p:ext uri="{BB962C8B-B14F-4D97-AF65-F5344CB8AC3E}">
        <p14:creationId xmlns:p14="http://schemas.microsoft.com/office/powerpoint/2010/main" val="1196825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ange Map for Burrowing Owl">
            <a:extLst>
              <a:ext uri="{FF2B5EF4-FFF2-40B4-BE49-F238E27FC236}">
                <a16:creationId xmlns:a16="http://schemas.microsoft.com/office/drawing/2014/main" id="{AA3345B6-E2F1-EC89-A2A4-E0EC3D5BFF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9137" y="2294030"/>
            <a:ext cx="3716130" cy="445935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Raptors</a:t>
            </a:r>
          </a:p>
        </p:txBody>
      </p:sp>
      <p:sp>
        <p:nvSpPr>
          <p:cNvPr id="7" name="Content Placeholder 3">
            <a:extLst>
              <a:ext uri="{FF2B5EF4-FFF2-40B4-BE49-F238E27FC236}">
                <a16:creationId xmlns:a16="http://schemas.microsoft.com/office/drawing/2014/main" id="{BF062E14-2E9D-B4BB-F925-A0CEE284FDD8}"/>
              </a:ext>
            </a:extLst>
          </p:cNvPr>
          <p:cNvSpPr txBox="1">
            <a:spLocks/>
          </p:cNvSpPr>
          <p:nvPr/>
        </p:nvSpPr>
        <p:spPr>
          <a:xfrm>
            <a:off x="4008600" y="1469688"/>
            <a:ext cx="4577204" cy="928956"/>
          </a:xfrm>
          <a:prstGeom prst="rect">
            <a:avLst/>
          </a:prstGeom>
          <a:solidFill>
            <a:srgbClr val="D6CC00"/>
          </a:solidFill>
          <a:ln>
            <a:solidFill>
              <a:srgbClr val="626B2B"/>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t>burrowing owl</a:t>
            </a:r>
          </a:p>
          <a:p>
            <a:pPr marL="0" indent="0" algn="ctr">
              <a:buFont typeface="Arial" panose="020B0604020202020204" pitchFamily="34" charset="0"/>
              <a:buNone/>
            </a:pPr>
            <a:r>
              <a:rPr lang="en-US" sz="1900" i="1" dirty="0"/>
              <a:t>Athene </a:t>
            </a:r>
            <a:r>
              <a:rPr lang="en-US" sz="1900" i="1" dirty="0" err="1"/>
              <a:t>cunicularia</a:t>
            </a:r>
            <a:endParaRPr lang="en-US" sz="1900" i="1" dirty="0"/>
          </a:p>
        </p:txBody>
      </p:sp>
      <p:pic>
        <p:nvPicPr>
          <p:cNvPr id="5" name="Picture 4" descr="A picture containing bird, outdoor, ground, grass&#10;&#10;Description automatically generated">
            <a:extLst>
              <a:ext uri="{FF2B5EF4-FFF2-40B4-BE49-F238E27FC236}">
                <a16:creationId xmlns:a16="http://schemas.microsoft.com/office/drawing/2014/main" id="{EA6493A8-F760-3804-EBA0-06BF6052E5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813" t="33805" r="30169" b="22098"/>
          <a:stretch/>
        </p:blipFill>
        <p:spPr>
          <a:xfrm>
            <a:off x="231551" y="4084910"/>
            <a:ext cx="3606455" cy="2560320"/>
          </a:xfrm>
          <a:prstGeom prst="rect">
            <a:avLst/>
          </a:prstGeom>
          <a:ln>
            <a:solidFill>
              <a:schemeClr val="tx1"/>
            </a:solidFill>
          </a:ln>
        </p:spPr>
      </p:pic>
      <p:pic>
        <p:nvPicPr>
          <p:cNvPr id="13" name="Picture 12" descr="A group of owls in the grass&#10;&#10;Description automatically generated with medium confidence">
            <a:extLst>
              <a:ext uri="{FF2B5EF4-FFF2-40B4-BE49-F238E27FC236}">
                <a16:creationId xmlns:a16="http://schemas.microsoft.com/office/drawing/2014/main" id="{61445B3B-4D8A-8CCC-0B94-9B63E3557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74" y="1531459"/>
            <a:ext cx="3606455" cy="2196331"/>
          </a:xfrm>
          <a:prstGeom prst="rect">
            <a:avLst/>
          </a:prstGeom>
          <a:ln>
            <a:solidFill>
              <a:schemeClr val="tx1"/>
            </a:solidFill>
          </a:ln>
        </p:spPr>
      </p:pic>
      <p:pic>
        <p:nvPicPr>
          <p:cNvPr id="15" name="Picture 14">
            <a:extLst>
              <a:ext uri="{FF2B5EF4-FFF2-40B4-BE49-F238E27FC236}">
                <a16:creationId xmlns:a16="http://schemas.microsoft.com/office/drawing/2014/main" id="{93154473-BCCF-F1F9-2925-AFDB12793097}"/>
              </a:ext>
            </a:extLst>
          </p:cNvPr>
          <p:cNvPicPr>
            <a:picLocks noChangeAspect="1"/>
          </p:cNvPicPr>
          <p:nvPr/>
        </p:nvPicPr>
        <p:blipFill>
          <a:blip r:embed="rId5"/>
          <a:stretch>
            <a:fillRect/>
          </a:stretch>
        </p:blipFill>
        <p:spPr>
          <a:xfrm>
            <a:off x="4210578" y="5105363"/>
            <a:ext cx="2190835" cy="565898"/>
          </a:xfrm>
          <a:prstGeom prst="rect">
            <a:avLst/>
          </a:prstGeom>
        </p:spPr>
      </p:pic>
    </p:spTree>
    <p:extLst>
      <p:ext uri="{BB962C8B-B14F-4D97-AF65-F5344CB8AC3E}">
        <p14:creationId xmlns:p14="http://schemas.microsoft.com/office/powerpoint/2010/main" val="4161799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Burrowing Owl Identification, All About Birds, Cornell Lab of Ornithology">
            <a:extLst>
              <a:ext uri="{FF2B5EF4-FFF2-40B4-BE49-F238E27FC236}">
                <a16:creationId xmlns:a16="http://schemas.microsoft.com/office/drawing/2014/main" id="{28B4D108-DD56-983C-4302-456A75306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15" y="2451860"/>
            <a:ext cx="3745681" cy="28092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4267200"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Raptors</a:t>
            </a:r>
          </a:p>
        </p:txBody>
      </p:sp>
      <p:pic>
        <p:nvPicPr>
          <p:cNvPr id="4" name="Picture 4" descr="Binocular Field Glasses Flat Icon Stock Illustration - Download Image Now -  Icon, Binoculars, Surveillance - iStock">
            <a:extLst>
              <a:ext uri="{FF2B5EF4-FFF2-40B4-BE49-F238E27FC236}">
                <a16:creationId xmlns:a16="http://schemas.microsoft.com/office/drawing/2014/main" id="{D9C984D4-EBEC-8B8C-0A22-700E931AA40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6" b="99443" l="2778" r="97059">
                        <a14:foregroundMark x1="33497" y1="3621" x2="33497" y2="3621"/>
                        <a14:foregroundMark x1="66993" y1="836" x2="66993" y2="836"/>
                        <a14:foregroundMark x1="6863" y1="40669" x2="6863" y2="40669"/>
                        <a14:foregroundMark x1="2941" y1="64067" x2="4874" y2="70206"/>
                        <a14:foregroundMark x1="18301" y1="95543" x2="30229" y2="93036"/>
                        <a14:foregroundMark x1="30229" y1="93036" x2="32680" y2="89415"/>
                        <a14:foregroundMark x1="22222" y1="99443" x2="22222" y2="99443"/>
                        <a14:foregroundMark x1="91340" y1="38440" x2="97549" y2="52925"/>
                        <a14:foregroundMark x1="97549" y1="52925" x2="97059" y2="67409"/>
                        <a14:foregroundMark x1="97059" y1="67409" x2="89542" y2="89415"/>
                        <a14:backgroundMark x1="6209" y1="74095" x2="6209" y2="74095"/>
                        <a14:backgroundMark x1="6209" y1="74095" x2="7353" y2="76323"/>
                        <a14:backgroundMark x1="5882" y1="72981" x2="5065" y2="71031"/>
                        <a14:backgroundMark x1="4902" y1="70195" x2="4902" y2="70195"/>
                      </a14:backgroundRemoval>
                    </a14:imgEffect>
                  </a14:imgLayer>
                </a14:imgProps>
              </a:ext>
              <a:ext uri="{28A0092B-C50C-407E-A947-70E740481C1C}">
                <a14:useLocalDpi xmlns:a14="http://schemas.microsoft.com/office/drawing/2010/main" val="0"/>
              </a:ext>
            </a:extLst>
          </a:blip>
          <a:srcRect/>
          <a:stretch>
            <a:fillRect/>
          </a:stretch>
        </p:blipFill>
        <p:spPr bwMode="auto">
          <a:xfrm>
            <a:off x="1686036" y="1394704"/>
            <a:ext cx="1463040" cy="8582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earing aid png images | PNGEgg">
            <a:extLst>
              <a:ext uri="{FF2B5EF4-FFF2-40B4-BE49-F238E27FC236}">
                <a16:creationId xmlns:a16="http://schemas.microsoft.com/office/drawing/2014/main" id="{3D9E343D-20CE-6C52-57EE-956D84103A34}"/>
              </a:ext>
            </a:extLst>
          </p:cNvPr>
          <p:cNvPicPr>
            <a:picLocks noChangeAspect="1" noChangeArrowheads="1"/>
          </p:cNvPicPr>
          <p:nvPr/>
        </p:nvPicPr>
        <p:blipFill>
          <a:blip r:embed="rId6" cstate="print">
            <a:biLevel thresh="75000"/>
            <a:extLst>
              <a:ext uri="{BEBA8EAE-BF5A-486C-A8C5-ECC9F3942E4B}">
                <a14:imgProps xmlns:a14="http://schemas.microsoft.com/office/drawing/2010/main">
                  <a14:imgLayer r:embed="rId7">
                    <a14:imgEffect>
                      <a14:backgroundRemoval t="4138" b="94483" l="6322" r="94828">
                        <a14:foregroundMark x1="45690" y1="20000" x2="45690" y2="20000"/>
                        <a14:foregroundMark x1="60057" y1="37931" x2="60057" y2="37931"/>
                        <a14:foregroundMark x1="18103" y1="8276" x2="18103" y2="8276"/>
                        <a14:foregroundMark x1="71552" y1="28621" x2="71552" y2="28621"/>
                        <a14:foregroundMark x1="85345" y1="20690" x2="85345" y2="20690"/>
                        <a14:foregroundMark x1="6609" y1="26552" x2="6609" y2="26552"/>
                        <a14:foregroundMark x1="81034" y1="87241" x2="81034" y2="87241"/>
                        <a14:foregroundMark x1="90805" y1="53793" x2="90805" y2="53793"/>
                        <a14:foregroundMark x1="28448" y1="4138" x2="28448" y2="4138"/>
                        <a14:foregroundMark x1="26724" y1="21724" x2="26724" y2="21724"/>
                        <a14:foregroundMark x1="20402" y1="86552" x2="20402" y2="86552"/>
                        <a14:foregroundMark x1="79023" y1="94483" x2="79023" y2="94483"/>
                        <a14:foregroundMark x1="94828" y1="51724" x2="94828" y2="517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30502" y="1352755"/>
            <a:ext cx="1207008" cy="1005840"/>
          </a:xfrm>
          <a:prstGeom prst="rect">
            <a:avLst/>
          </a:prstGeom>
          <a:noFill/>
          <a:extLst>
            <a:ext uri="{909E8E84-426E-40DD-AFC4-6F175D3DCCD1}">
              <a14:hiddenFill xmlns:a14="http://schemas.microsoft.com/office/drawing/2010/main">
                <a:solidFill>
                  <a:srgbClr val="FFFFFF"/>
                </a:solidFill>
              </a14:hiddenFill>
            </a:ext>
          </a:extLst>
        </p:spPr>
      </p:pic>
      <p:sp>
        <p:nvSpPr>
          <p:cNvPr id="9" name="Left Brace 8">
            <a:extLst>
              <a:ext uri="{FF2B5EF4-FFF2-40B4-BE49-F238E27FC236}">
                <a16:creationId xmlns:a16="http://schemas.microsoft.com/office/drawing/2014/main" id="{E5FE8753-D2E3-9503-1834-033D5388C04E}"/>
              </a:ext>
            </a:extLst>
          </p:cNvPr>
          <p:cNvSpPr/>
          <p:nvPr/>
        </p:nvSpPr>
        <p:spPr>
          <a:xfrm>
            <a:off x="1098713" y="2558319"/>
            <a:ext cx="461665" cy="2502569"/>
          </a:xfrm>
          <a:prstGeom prst="leftBrace">
            <a:avLst>
              <a:gd name="adj1" fmla="val 8333"/>
              <a:gd name="adj2" fmla="val 4996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B17C71D-4122-E462-632B-861674C18010}"/>
              </a:ext>
            </a:extLst>
          </p:cNvPr>
          <p:cNvSpPr txBox="1"/>
          <p:nvPr/>
        </p:nvSpPr>
        <p:spPr>
          <a:xfrm>
            <a:off x="586214" y="3296962"/>
            <a:ext cx="553998" cy="1025281"/>
          </a:xfrm>
          <a:prstGeom prst="rect">
            <a:avLst/>
          </a:prstGeom>
          <a:noFill/>
        </p:spPr>
        <p:txBody>
          <a:bodyPr vert="vert270" wrap="none" rtlCol="0">
            <a:spAutoFit/>
          </a:bodyPr>
          <a:lstStyle/>
          <a:p>
            <a:r>
              <a:rPr lang="en-US" sz="2400" b="1" dirty="0"/>
              <a:t>7.5-10”</a:t>
            </a:r>
          </a:p>
        </p:txBody>
      </p:sp>
      <p:sp>
        <p:nvSpPr>
          <p:cNvPr id="13" name="TextBox 12">
            <a:extLst>
              <a:ext uri="{FF2B5EF4-FFF2-40B4-BE49-F238E27FC236}">
                <a16:creationId xmlns:a16="http://schemas.microsoft.com/office/drawing/2014/main" id="{DCA4A067-ADF6-D5B9-90F9-802A4D2E9CC1}"/>
              </a:ext>
            </a:extLst>
          </p:cNvPr>
          <p:cNvSpPr txBox="1"/>
          <p:nvPr/>
        </p:nvSpPr>
        <p:spPr>
          <a:xfrm>
            <a:off x="237383" y="5367580"/>
            <a:ext cx="4334617" cy="1400383"/>
          </a:xfrm>
          <a:prstGeom prst="rect">
            <a:avLst/>
          </a:prstGeom>
          <a:noFill/>
        </p:spPr>
        <p:txBody>
          <a:bodyPr wrap="square" rtlCol="0">
            <a:spAutoFit/>
          </a:bodyPr>
          <a:lstStyle/>
          <a:p>
            <a:pPr marL="285750" indent="-285750">
              <a:buFont typeface="Arial" panose="020B0604020202020204" pitchFamily="34" charset="0"/>
              <a:buChar char="•"/>
            </a:pPr>
            <a:r>
              <a:rPr lang="en-US" sz="1700" dirty="0"/>
              <a:t>Small owls with long legs</a:t>
            </a:r>
          </a:p>
          <a:p>
            <a:pPr marL="285750" indent="-285750">
              <a:buFont typeface="Arial" panose="020B0604020202020204" pitchFamily="34" charset="0"/>
              <a:buChar char="•"/>
            </a:pPr>
            <a:r>
              <a:rPr lang="en-US" sz="1700" dirty="0"/>
              <a:t>Round head with no tufts</a:t>
            </a:r>
          </a:p>
          <a:p>
            <a:pPr marL="285750" indent="-285750">
              <a:buFont typeface="Arial" panose="020B0604020202020204" pitchFamily="34" charset="0"/>
              <a:buChar char="•"/>
            </a:pPr>
            <a:r>
              <a:rPr lang="en-US" sz="1700" dirty="0"/>
              <a:t>Secondary burrow users, spend most time on or close to the ground</a:t>
            </a:r>
          </a:p>
          <a:p>
            <a:pPr marL="285750" indent="-285750">
              <a:buFont typeface="Arial" panose="020B0604020202020204" pitchFamily="34" charset="0"/>
              <a:buChar char="•"/>
            </a:pPr>
            <a:r>
              <a:rPr lang="en-US" sz="1700" dirty="0"/>
              <a:t>Active during the day</a:t>
            </a:r>
          </a:p>
        </p:txBody>
      </p:sp>
      <p:sp>
        <p:nvSpPr>
          <p:cNvPr id="15" name="TextBox 14">
            <a:extLst>
              <a:ext uri="{FF2B5EF4-FFF2-40B4-BE49-F238E27FC236}">
                <a16:creationId xmlns:a16="http://schemas.microsoft.com/office/drawing/2014/main" id="{0D06A6BE-048E-EB5A-8C74-E4223860F18E}"/>
              </a:ext>
            </a:extLst>
          </p:cNvPr>
          <p:cNvSpPr txBox="1"/>
          <p:nvPr/>
        </p:nvSpPr>
        <p:spPr>
          <a:xfrm>
            <a:off x="4761396" y="2424017"/>
            <a:ext cx="4145221" cy="3785652"/>
          </a:xfrm>
          <a:prstGeom prst="rect">
            <a:avLst/>
          </a:prstGeom>
          <a:noFill/>
        </p:spPr>
        <p:txBody>
          <a:bodyPr wrap="square">
            <a:spAutoFit/>
          </a:bodyPr>
          <a:lstStyle/>
          <a:p>
            <a:pPr algn="l"/>
            <a:r>
              <a:rPr lang="en-US" sz="2000" b="1" i="0" cap="all" dirty="0">
                <a:solidFill>
                  <a:srgbClr val="0A0A0A"/>
                </a:solidFill>
                <a:effectLst/>
              </a:rPr>
              <a:t>CALLS</a:t>
            </a:r>
          </a:p>
          <a:p>
            <a:pPr algn="l"/>
            <a:r>
              <a:rPr lang="en-US" sz="2000" b="0" i="0" dirty="0">
                <a:solidFill>
                  <a:srgbClr val="0A0A0A"/>
                </a:solidFill>
                <a:effectLst/>
              </a:rPr>
              <a:t>Burrowing </a:t>
            </a:r>
            <a:r>
              <a:rPr lang="en-US" sz="2000" dirty="0">
                <a:solidFill>
                  <a:srgbClr val="0A0A0A"/>
                </a:solidFill>
              </a:rPr>
              <a:t>o</a:t>
            </a:r>
            <a:r>
              <a:rPr lang="en-US" sz="2000" b="0" i="0" dirty="0">
                <a:solidFill>
                  <a:srgbClr val="0A0A0A"/>
                </a:solidFill>
                <a:effectLst/>
              </a:rPr>
              <a:t>wls are capable of producing a variety of cooing, warbling, rasping, clucking, and rattling sounds. Most commonly heard is a quail-like two-note </a:t>
            </a:r>
            <a:r>
              <a:rPr lang="en-US" sz="2000" b="0" dirty="0">
                <a:solidFill>
                  <a:srgbClr val="0A0A0A"/>
                </a:solidFill>
                <a:effectLst/>
              </a:rPr>
              <a:t>coo</a:t>
            </a:r>
            <a:r>
              <a:rPr lang="en-US" sz="2000" b="0" i="0" dirty="0">
                <a:solidFill>
                  <a:srgbClr val="0A0A0A"/>
                </a:solidFill>
                <a:effectLst/>
              </a:rPr>
              <a:t>ing. Adults make raspy </a:t>
            </a:r>
            <a:r>
              <a:rPr lang="en-US" sz="2000" b="0" i="1" dirty="0" err="1">
                <a:solidFill>
                  <a:srgbClr val="0A0A0A"/>
                </a:solidFill>
                <a:effectLst/>
              </a:rPr>
              <a:t>cheeck</a:t>
            </a:r>
            <a:r>
              <a:rPr lang="en-US" sz="2000" b="0" i="1" dirty="0">
                <a:solidFill>
                  <a:srgbClr val="0A0A0A"/>
                </a:solidFill>
                <a:effectLst/>
              </a:rPr>
              <a:t> </a:t>
            </a:r>
            <a:r>
              <a:rPr lang="en-US" sz="2000" dirty="0">
                <a:solidFill>
                  <a:srgbClr val="0A0A0A"/>
                </a:solidFill>
              </a:rPr>
              <a:t>alarm calls. </a:t>
            </a:r>
            <a:r>
              <a:rPr lang="en-US" sz="2000" b="0" dirty="0">
                <a:solidFill>
                  <a:srgbClr val="0A0A0A"/>
                </a:solidFill>
                <a:effectLst/>
              </a:rPr>
              <a:t>Young</a:t>
            </a:r>
            <a:r>
              <a:rPr lang="en-US" sz="2000" b="0" i="0" dirty="0">
                <a:solidFill>
                  <a:srgbClr val="0A0A0A"/>
                </a:solidFill>
                <a:effectLst/>
              </a:rPr>
              <a:t> owls utter</a:t>
            </a:r>
            <a:r>
              <a:rPr lang="en-US" sz="2000" b="0" i="1" dirty="0">
                <a:solidFill>
                  <a:srgbClr val="0A0A0A"/>
                </a:solidFill>
                <a:effectLst/>
              </a:rPr>
              <a:t> </a:t>
            </a:r>
            <a:r>
              <a:rPr lang="en-US" sz="2000" b="0" i="1" dirty="0" err="1">
                <a:solidFill>
                  <a:srgbClr val="0A0A0A"/>
                </a:solidFill>
                <a:effectLst/>
              </a:rPr>
              <a:t>eep</a:t>
            </a:r>
            <a:r>
              <a:rPr lang="en-US" sz="2000" b="0" i="1" dirty="0">
                <a:solidFill>
                  <a:srgbClr val="0A0A0A"/>
                </a:solidFill>
                <a:effectLst/>
              </a:rPr>
              <a:t> </a:t>
            </a:r>
            <a:r>
              <a:rPr lang="en-US" sz="2000" b="0" i="0" dirty="0">
                <a:solidFill>
                  <a:srgbClr val="0A0A0A"/>
                </a:solidFill>
                <a:effectLst/>
              </a:rPr>
              <a:t>calls and rasping sounds, the most intense and prolonged of which may scare away predators by mimicking a rattlesnake's warning.</a:t>
            </a:r>
          </a:p>
        </p:txBody>
      </p:sp>
    </p:spTree>
    <p:extLst>
      <p:ext uri="{BB962C8B-B14F-4D97-AF65-F5344CB8AC3E}">
        <p14:creationId xmlns:p14="http://schemas.microsoft.com/office/powerpoint/2010/main" val="276693076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3241161" y="2301817"/>
            <a:ext cx="1257600" cy="460261"/>
          </a:xfrm>
        </p:spPr>
        <p:txBody>
          <a:bodyPr anchor="ctr">
            <a:normAutofit fontScale="92500"/>
          </a:bodyPr>
          <a:lstStyle/>
          <a:p>
            <a:pPr marL="0" indent="0" algn="ctr">
              <a:buNone/>
            </a:pPr>
            <a:r>
              <a:rPr lang="en-US" sz="1400" dirty="0"/>
              <a:t>Western meadowlark</a:t>
            </a:r>
          </a:p>
        </p:txBody>
      </p:sp>
      <p:sp>
        <p:nvSpPr>
          <p:cNvPr id="6" name="Content Placeholder 3">
            <a:extLst>
              <a:ext uri="{FF2B5EF4-FFF2-40B4-BE49-F238E27FC236}">
                <a16:creationId xmlns:a16="http://schemas.microsoft.com/office/drawing/2014/main" id="{AC826CA3-FBF2-B2DE-487F-F1EFC2E75EA7}"/>
              </a:ext>
            </a:extLst>
          </p:cNvPr>
          <p:cNvSpPr txBox="1">
            <a:spLocks/>
          </p:cNvSpPr>
          <p:nvPr/>
        </p:nvSpPr>
        <p:spPr>
          <a:xfrm>
            <a:off x="1902992" y="2391494"/>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pic>
        <p:nvPicPr>
          <p:cNvPr id="4098" name="Picture 2">
            <a:extLst>
              <a:ext uri="{FF2B5EF4-FFF2-40B4-BE49-F238E27FC236}">
                <a16:creationId xmlns:a16="http://schemas.microsoft.com/office/drawing/2014/main" id="{3123C063-F354-4E58-448E-A8C1F27F8F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60" r="10883"/>
          <a:stretch/>
        </p:blipFill>
        <p:spPr bwMode="auto">
          <a:xfrm>
            <a:off x="1902992" y="994526"/>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47" t="12978" r="14829" b="13269"/>
          <a:stretch/>
        </p:blipFill>
        <p:spPr bwMode="auto">
          <a:xfrm>
            <a:off x="3237832" y="989755"/>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D2C13EF6-FDFA-1ED8-AB70-9BA195E7BCF6}"/>
              </a:ext>
            </a:extLst>
          </p:cNvPr>
          <p:cNvSpPr txBox="1">
            <a:spLocks/>
          </p:cNvSpPr>
          <p:nvPr/>
        </p:nvSpPr>
        <p:spPr>
          <a:xfrm>
            <a:off x="4548229" y="234117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4102" name="Picture 6" descr="Grasshopper Sparrow Identification, All About Birds, Cornell Lab of  Ornithology">
            <a:extLst>
              <a:ext uri="{FF2B5EF4-FFF2-40B4-BE49-F238E27FC236}">
                <a16:creationId xmlns:a16="http://schemas.microsoft.com/office/drawing/2014/main" id="{B315D65D-CFC5-5458-07D4-F69070CA371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14" t="7284" r="13460" b="1282"/>
          <a:stretch/>
        </p:blipFill>
        <p:spPr bwMode="auto">
          <a:xfrm>
            <a:off x="4572190" y="98975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Common Raven Identification, All About Birds, Cornell Lab of Ornithology">
            <a:extLst>
              <a:ext uri="{FF2B5EF4-FFF2-40B4-BE49-F238E27FC236}">
                <a16:creationId xmlns:a16="http://schemas.microsoft.com/office/drawing/2014/main" id="{11014028-5F4B-0C83-EF54-B38D0E3869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2013" y="4906944"/>
            <a:ext cx="1734703"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Content Placeholder 3">
            <a:extLst>
              <a:ext uri="{FF2B5EF4-FFF2-40B4-BE49-F238E27FC236}">
                <a16:creationId xmlns:a16="http://schemas.microsoft.com/office/drawing/2014/main" id="{3AB1864D-E97F-E732-FF8C-8E9F62970B3B}"/>
              </a:ext>
            </a:extLst>
          </p:cNvPr>
          <p:cNvSpPr txBox="1">
            <a:spLocks/>
          </p:cNvSpPr>
          <p:nvPr/>
        </p:nvSpPr>
        <p:spPr>
          <a:xfrm>
            <a:off x="5034672" y="6287779"/>
            <a:ext cx="1929384" cy="3261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common raven</a:t>
            </a:r>
          </a:p>
        </p:txBody>
      </p:sp>
      <p:pic>
        <p:nvPicPr>
          <p:cNvPr id="4106" name="Picture 10" descr="American Crow Identification, All About Birds, Cornell Lab of Ornithology">
            <a:extLst>
              <a:ext uri="{FF2B5EF4-FFF2-40B4-BE49-F238E27FC236}">
                <a16:creationId xmlns:a16="http://schemas.microsoft.com/office/drawing/2014/main" id="{B8A95F09-3936-50A0-12D4-7A22C1B906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9629" y="4906944"/>
            <a:ext cx="1740288"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Content Placeholder 3">
            <a:extLst>
              <a:ext uri="{FF2B5EF4-FFF2-40B4-BE49-F238E27FC236}">
                <a16:creationId xmlns:a16="http://schemas.microsoft.com/office/drawing/2014/main" id="{F7F60CD7-C9E3-77D0-5895-D9EBBD00189C}"/>
              </a:ext>
            </a:extLst>
          </p:cNvPr>
          <p:cNvSpPr txBox="1">
            <a:spLocks/>
          </p:cNvSpPr>
          <p:nvPr/>
        </p:nvSpPr>
        <p:spPr>
          <a:xfrm>
            <a:off x="3143610" y="6289540"/>
            <a:ext cx="1932325" cy="3255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American crow</a:t>
            </a:r>
          </a:p>
        </p:txBody>
      </p:sp>
      <p:pic>
        <p:nvPicPr>
          <p:cNvPr id="4108" name="Picture 12" descr="Brewer's Sparrow Identification, All About Birds, Cornell Lab of Ornithology">
            <a:extLst>
              <a:ext uri="{FF2B5EF4-FFF2-40B4-BE49-F238E27FC236}">
                <a16:creationId xmlns:a16="http://schemas.microsoft.com/office/drawing/2014/main" id="{BAB38E48-5F8B-BD76-9234-15496FBD40C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590" r="14497"/>
          <a:stretch/>
        </p:blipFill>
        <p:spPr bwMode="auto">
          <a:xfrm>
            <a:off x="5906548" y="98975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C63F49AE-7AF0-BF64-F120-A5727F923B66}"/>
              </a:ext>
            </a:extLst>
          </p:cNvPr>
          <p:cNvSpPr txBox="1">
            <a:spLocks/>
          </p:cNvSpPr>
          <p:nvPr/>
        </p:nvSpPr>
        <p:spPr>
          <a:xfrm>
            <a:off x="5889567" y="229805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3" name="Content Placeholder 3">
            <a:extLst>
              <a:ext uri="{FF2B5EF4-FFF2-40B4-BE49-F238E27FC236}">
                <a16:creationId xmlns:a16="http://schemas.microsoft.com/office/drawing/2014/main" id="{DAE5F675-E3BF-D96C-ABF5-04E5BEFA0477}"/>
              </a:ext>
            </a:extLst>
          </p:cNvPr>
          <p:cNvSpPr txBox="1">
            <a:spLocks/>
          </p:cNvSpPr>
          <p:nvPr/>
        </p:nvSpPr>
        <p:spPr>
          <a:xfrm>
            <a:off x="1908860" y="4205176"/>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4112" name="Picture 16" descr="Lark Sparrow Identification, All About Birds, Cornell Lab of Ornithology">
            <a:extLst>
              <a:ext uri="{FF2B5EF4-FFF2-40B4-BE49-F238E27FC236}">
                <a16:creationId xmlns:a16="http://schemas.microsoft.com/office/drawing/2014/main" id="{FBB29E7E-E212-65B7-83CA-20C1CFC9FA7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354" t="1101" r="21731" b="-1101"/>
          <a:stretch/>
        </p:blipFill>
        <p:spPr bwMode="auto">
          <a:xfrm>
            <a:off x="1902992" y="2803293"/>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4" name="Picture 18" descr="The Sage Thrasher And The Wasp – Feathered Photography">
            <a:extLst>
              <a:ext uri="{FF2B5EF4-FFF2-40B4-BE49-F238E27FC236}">
                <a16:creationId xmlns:a16="http://schemas.microsoft.com/office/drawing/2014/main" id="{DC03EB74-EF98-5DB4-2B72-05A3416B72D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827" t="19085" r="36661" b="14576"/>
          <a:stretch/>
        </p:blipFill>
        <p:spPr bwMode="auto">
          <a:xfrm>
            <a:off x="4658085" y="2813143"/>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Content Placeholder 3">
            <a:extLst>
              <a:ext uri="{FF2B5EF4-FFF2-40B4-BE49-F238E27FC236}">
                <a16:creationId xmlns:a16="http://schemas.microsoft.com/office/drawing/2014/main" id="{D88990D3-389B-450E-890A-752BDBBA763F}"/>
              </a:ext>
            </a:extLst>
          </p:cNvPr>
          <p:cNvSpPr txBox="1">
            <a:spLocks/>
          </p:cNvSpPr>
          <p:nvPr/>
        </p:nvSpPr>
        <p:spPr>
          <a:xfrm>
            <a:off x="4658085" y="4154998"/>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4116" name="Picture 20" descr="Western Kingbird Identification, All About Birds, Cornell Lab of Ornithology">
            <a:extLst>
              <a:ext uri="{FF2B5EF4-FFF2-40B4-BE49-F238E27FC236}">
                <a16:creationId xmlns:a16="http://schemas.microsoft.com/office/drawing/2014/main" id="{7C517197-3262-4F4D-4DE8-F3514203056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37" r="21244"/>
          <a:stretch/>
        </p:blipFill>
        <p:spPr bwMode="auto">
          <a:xfrm>
            <a:off x="3285547" y="2813143"/>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Content Placeholder 3">
            <a:extLst>
              <a:ext uri="{FF2B5EF4-FFF2-40B4-BE49-F238E27FC236}">
                <a16:creationId xmlns:a16="http://schemas.microsoft.com/office/drawing/2014/main" id="{692D560B-93CD-F6A2-CCE6-8F4655AF67EE}"/>
              </a:ext>
            </a:extLst>
          </p:cNvPr>
          <p:cNvSpPr txBox="1">
            <a:spLocks/>
          </p:cNvSpPr>
          <p:nvPr/>
        </p:nvSpPr>
        <p:spPr>
          <a:xfrm>
            <a:off x="3285547" y="4097380"/>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7170" name="Picture 2" descr="Burrowing Owl Identification, All About Birds, Cornell Lab of Ornithology">
            <a:extLst>
              <a:ext uri="{FF2B5EF4-FFF2-40B4-BE49-F238E27FC236}">
                <a16:creationId xmlns:a16="http://schemas.microsoft.com/office/drawing/2014/main" id="{B546D774-3A3B-5940-2F44-E28761A15A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518" t="59" r="22177" b="-59"/>
          <a:stretch/>
        </p:blipFill>
        <p:spPr bwMode="auto">
          <a:xfrm>
            <a:off x="1727182" y="4791949"/>
            <a:ext cx="1257601"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330DC6CB-1D80-22C8-AB8A-9075F8CC10F4}"/>
              </a:ext>
            </a:extLst>
          </p:cNvPr>
          <p:cNvSpPr txBox="1">
            <a:spLocks/>
          </p:cNvSpPr>
          <p:nvPr/>
        </p:nvSpPr>
        <p:spPr>
          <a:xfrm>
            <a:off x="1543081" y="6436089"/>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burrowing owl</a:t>
            </a:r>
          </a:p>
        </p:txBody>
      </p:sp>
      <p:pic>
        <p:nvPicPr>
          <p:cNvPr id="15" name="Picture 2" descr="Red-tailed Hawk | Hawk Mountain Sanctuary: Learn Visit Join">
            <a:extLst>
              <a:ext uri="{FF2B5EF4-FFF2-40B4-BE49-F238E27FC236}">
                <a16:creationId xmlns:a16="http://schemas.microsoft.com/office/drawing/2014/main" id="{1365BBA6-E7CD-3096-D32D-F2DFCD384F6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0027" r="19094" b="5324"/>
          <a:stretch/>
        </p:blipFill>
        <p:spPr bwMode="auto">
          <a:xfrm>
            <a:off x="263701" y="2790239"/>
            <a:ext cx="1257600" cy="1646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ontent Placeholder 3">
            <a:extLst>
              <a:ext uri="{FF2B5EF4-FFF2-40B4-BE49-F238E27FC236}">
                <a16:creationId xmlns:a16="http://schemas.microsoft.com/office/drawing/2014/main" id="{1DA86E85-2791-0938-5C2D-60A97F8D6983}"/>
              </a:ext>
            </a:extLst>
          </p:cNvPr>
          <p:cNvSpPr txBox="1">
            <a:spLocks/>
          </p:cNvSpPr>
          <p:nvPr/>
        </p:nvSpPr>
        <p:spPr>
          <a:xfrm>
            <a:off x="79600" y="4436414"/>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red-tailed hawk</a:t>
            </a:r>
          </a:p>
        </p:txBody>
      </p:sp>
      <p:pic>
        <p:nvPicPr>
          <p:cNvPr id="7172" name="Picture 4" descr="Swainson's Hawk (Buteo swainsoni)">
            <a:extLst>
              <a:ext uri="{FF2B5EF4-FFF2-40B4-BE49-F238E27FC236}">
                <a16:creationId xmlns:a16="http://schemas.microsoft.com/office/drawing/2014/main" id="{80BB3734-F67D-BA5B-E92F-750FDFFEBF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988" t="8774"/>
          <a:stretch/>
        </p:blipFill>
        <p:spPr bwMode="auto">
          <a:xfrm>
            <a:off x="279827" y="4794452"/>
            <a:ext cx="122534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Content Placeholder 3">
            <a:extLst>
              <a:ext uri="{FF2B5EF4-FFF2-40B4-BE49-F238E27FC236}">
                <a16:creationId xmlns:a16="http://schemas.microsoft.com/office/drawing/2014/main" id="{07D9CD2E-460B-4247-D9D2-29A2F8F9F32E}"/>
              </a:ext>
            </a:extLst>
          </p:cNvPr>
          <p:cNvSpPr txBox="1">
            <a:spLocks/>
          </p:cNvSpPr>
          <p:nvPr/>
        </p:nvSpPr>
        <p:spPr>
          <a:xfrm>
            <a:off x="79600" y="6438592"/>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err="1"/>
              <a:t>Swainson’s</a:t>
            </a:r>
            <a:r>
              <a:rPr lang="en-US" sz="1300" dirty="0"/>
              <a:t> hawk</a:t>
            </a:r>
          </a:p>
        </p:txBody>
      </p:sp>
      <p:pic>
        <p:nvPicPr>
          <p:cNvPr id="5" name="Picture 10" descr="Grassland Management for Curlews | Birding Wire">
            <a:extLst>
              <a:ext uri="{FF2B5EF4-FFF2-40B4-BE49-F238E27FC236}">
                <a16:creationId xmlns:a16="http://schemas.microsoft.com/office/drawing/2014/main" id="{28BD5521-10A6-8219-84EE-8BF71F2723F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899"/>
          <a:stretch/>
        </p:blipFill>
        <p:spPr bwMode="auto">
          <a:xfrm>
            <a:off x="7164146" y="4847678"/>
            <a:ext cx="1625802"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Content Placeholder 3">
            <a:extLst>
              <a:ext uri="{FF2B5EF4-FFF2-40B4-BE49-F238E27FC236}">
                <a16:creationId xmlns:a16="http://schemas.microsoft.com/office/drawing/2014/main" id="{047A97D0-1077-6D09-15FB-F93F4D4250ED}"/>
              </a:ext>
            </a:extLst>
          </p:cNvPr>
          <p:cNvSpPr txBox="1">
            <a:spLocks/>
          </p:cNvSpPr>
          <p:nvPr/>
        </p:nvSpPr>
        <p:spPr>
          <a:xfrm>
            <a:off x="7125824" y="6459918"/>
            <a:ext cx="1702446" cy="3342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long-billed curlew</a:t>
            </a:r>
          </a:p>
        </p:txBody>
      </p:sp>
      <p:pic>
        <p:nvPicPr>
          <p:cNvPr id="31" name="Picture 30">
            <a:extLst>
              <a:ext uri="{FF2B5EF4-FFF2-40B4-BE49-F238E27FC236}">
                <a16:creationId xmlns:a16="http://schemas.microsoft.com/office/drawing/2014/main" id="{07D2AFF9-104F-C593-CFBE-5BA8C826F08C}"/>
              </a:ext>
            </a:extLst>
          </p:cNvPr>
          <p:cNvPicPr>
            <a:picLocks noChangeAspect="1"/>
          </p:cNvPicPr>
          <p:nvPr/>
        </p:nvPicPr>
        <p:blipFill rotWithShape="1">
          <a:blip r:embed="rId15"/>
          <a:srcRect l="18827" t="9633" r="30000" b="20698"/>
          <a:stretch/>
        </p:blipFill>
        <p:spPr>
          <a:xfrm>
            <a:off x="6030623" y="2805521"/>
            <a:ext cx="1470736" cy="1335024"/>
          </a:xfrm>
          <a:prstGeom prst="rect">
            <a:avLst/>
          </a:prstGeom>
          <a:ln>
            <a:solidFill>
              <a:schemeClr val="tx1"/>
            </a:solidFill>
          </a:ln>
        </p:spPr>
      </p:pic>
      <p:sp>
        <p:nvSpPr>
          <p:cNvPr id="32" name="Content Placeholder 3">
            <a:extLst>
              <a:ext uri="{FF2B5EF4-FFF2-40B4-BE49-F238E27FC236}">
                <a16:creationId xmlns:a16="http://schemas.microsoft.com/office/drawing/2014/main" id="{40696533-FD8B-9C59-68EE-3507511B8CF8}"/>
              </a:ext>
            </a:extLst>
          </p:cNvPr>
          <p:cNvSpPr txBox="1">
            <a:spLocks/>
          </p:cNvSpPr>
          <p:nvPr/>
        </p:nvSpPr>
        <p:spPr>
          <a:xfrm>
            <a:off x="6155578" y="4157373"/>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California quail</a:t>
            </a:r>
          </a:p>
        </p:txBody>
      </p:sp>
      <p:pic>
        <p:nvPicPr>
          <p:cNvPr id="7176" name="Picture 8" descr="Mourning Dove — Madison Audubon">
            <a:extLst>
              <a:ext uri="{FF2B5EF4-FFF2-40B4-BE49-F238E27FC236}">
                <a16:creationId xmlns:a16="http://schemas.microsoft.com/office/drawing/2014/main" id="{46F104EA-4ECE-2BCB-8276-814129EE261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335" t="10124" r="39406"/>
          <a:stretch/>
        </p:blipFill>
        <p:spPr bwMode="auto">
          <a:xfrm>
            <a:off x="7772448" y="2641252"/>
            <a:ext cx="1024739"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Content Placeholder 3">
            <a:extLst>
              <a:ext uri="{FF2B5EF4-FFF2-40B4-BE49-F238E27FC236}">
                <a16:creationId xmlns:a16="http://schemas.microsoft.com/office/drawing/2014/main" id="{7A608F40-9DAD-CD26-1883-6F0A94758B1E}"/>
              </a:ext>
            </a:extLst>
          </p:cNvPr>
          <p:cNvSpPr txBox="1">
            <a:spLocks/>
          </p:cNvSpPr>
          <p:nvPr/>
        </p:nvSpPr>
        <p:spPr>
          <a:xfrm>
            <a:off x="7653881" y="4275571"/>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mourning dove</a:t>
            </a:r>
          </a:p>
        </p:txBody>
      </p:sp>
      <p:pic>
        <p:nvPicPr>
          <p:cNvPr id="7178" name="Picture 10" descr="Rock Pigeon - eBird">
            <a:extLst>
              <a:ext uri="{FF2B5EF4-FFF2-40B4-BE49-F238E27FC236}">
                <a16:creationId xmlns:a16="http://schemas.microsoft.com/office/drawing/2014/main" id="{F4C9D234-1FED-48E1-75EC-E1D13116425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750" t="1363" r="14091" b="3102"/>
          <a:stretch/>
        </p:blipFill>
        <p:spPr bwMode="auto">
          <a:xfrm>
            <a:off x="7425932" y="977303"/>
            <a:ext cx="143766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Content Placeholder 3">
            <a:extLst>
              <a:ext uri="{FF2B5EF4-FFF2-40B4-BE49-F238E27FC236}">
                <a16:creationId xmlns:a16="http://schemas.microsoft.com/office/drawing/2014/main" id="{3DF9B2DE-7175-40BD-D3D0-3C29DD743363}"/>
              </a:ext>
            </a:extLst>
          </p:cNvPr>
          <p:cNvSpPr txBox="1">
            <a:spLocks/>
          </p:cNvSpPr>
          <p:nvPr/>
        </p:nvSpPr>
        <p:spPr>
          <a:xfrm>
            <a:off x="7501359" y="2346393"/>
            <a:ext cx="1261872" cy="2879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rock pigeon</a:t>
            </a:r>
          </a:p>
        </p:txBody>
      </p:sp>
    </p:spTree>
    <p:extLst>
      <p:ext uri="{BB962C8B-B14F-4D97-AF65-F5344CB8AC3E}">
        <p14:creationId xmlns:p14="http://schemas.microsoft.com/office/powerpoint/2010/main" val="2074745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3241161" y="2301817"/>
            <a:ext cx="1257600" cy="460261"/>
          </a:xfrm>
        </p:spPr>
        <p:txBody>
          <a:bodyPr anchor="ctr">
            <a:normAutofit fontScale="92500"/>
          </a:bodyPr>
          <a:lstStyle/>
          <a:p>
            <a:pPr marL="0" indent="0" algn="ctr">
              <a:buNone/>
            </a:pPr>
            <a:r>
              <a:rPr lang="en-US" sz="1400" dirty="0"/>
              <a:t>Western meadowlark</a:t>
            </a:r>
          </a:p>
        </p:txBody>
      </p:sp>
      <p:sp>
        <p:nvSpPr>
          <p:cNvPr id="6" name="Content Placeholder 3">
            <a:extLst>
              <a:ext uri="{FF2B5EF4-FFF2-40B4-BE49-F238E27FC236}">
                <a16:creationId xmlns:a16="http://schemas.microsoft.com/office/drawing/2014/main" id="{AC826CA3-FBF2-B2DE-487F-F1EFC2E75EA7}"/>
              </a:ext>
            </a:extLst>
          </p:cNvPr>
          <p:cNvSpPr txBox="1">
            <a:spLocks/>
          </p:cNvSpPr>
          <p:nvPr/>
        </p:nvSpPr>
        <p:spPr>
          <a:xfrm>
            <a:off x="1902992" y="2391494"/>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pic>
        <p:nvPicPr>
          <p:cNvPr id="4098" name="Picture 2">
            <a:extLst>
              <a:ext uri="{FF2B5EF4-FFF2-40B4-BE49-F238E27FC236}">
                <a16:creationId xmlns:a16="http://schemas.microsoft.com/office/drawing/2014/main" id="{3123C063-F354-4E58-448E-A8C1F27F8F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60" r="10883"/>
          <a:stretch/>
        </p:blipFill>
        <p:spPr bwMode="auto">
          <a:xfrm>
            <a:off x="1902992" y="994526"/>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47" t="12978" r="14829" b="13269"/>
          <a:stretch/>
        </p:blipFill>
        <p:spPr bwMode="auto">
          <a:xfrm>
            <a:off x="3237832" y="989755"/>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D2C13EF6-FDFA-1ED8-AB70-9BA195E7BCF6}"/>
              </a:ext>
            </a:extLst>
          </p:cNvPr>
          <p:cNvSpPr txBox="1">
            <a:spLocks/>
          </p:cNvSpPr>
          <p:nvPr/>
        </p:nvSpPr>
        <p:spPr>
          <a:xfrm>
            <a:off x="4548229" y="234117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4102" name="Picture 6" descr="Grasshopper Sparrow Identification, All About Birds, Cornell Lab of  Ornithology">
            <a:extLst>
              <a:ext uri="{FF2B5EF4-FFF2-40B4-BE49-F238E27FC236}">
                <a16:creationId xmlns:a16="http://schemas.microsoft.com/office/drawing/2014/main" id="{B315D65D-CFC5-5458-07D4-F69070CA371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14" t="7284" r="13460" b="1282"/>
          <a:stretch/>
        </p:blipFill>
        <p:spPr bwMode="auto">
          <a:xfrm>
            <a:off x="4572190" y="98975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Common Raven Identification, All About Birds, Cornell Lab of Ornithology">
            <a:extLst>
              <a:ext uri="{FF2B5EF4-FFF2-40B4-BE49-F238E27FC236}">
                <a16:creationId xmlns:a16="http://schemas.microsoft.com/office/drawing/2014/main" id="{11014028-5F4B-0C83-EF54-B38D0E3869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2013" y="4906944"/>
            <a:ext cx="1734703"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Content Placeholder 3">
            <a:extLst>
              <a:ext uri="{FF2B5EF4-FFF2-40B4-BE49-F238E27FC236}">
                <a16:creationId xmlns:a16="http://schemas.microsoft.com/office/drawing/2014/main" id="{3AB1864D-E97F-E732-FF8C-8E9F62970B3B}"/>
              </a:ext>
            </a:extLst>
          </p:cNvPr>
          <p:cNvSpPr txBox="1">
            <a:spLocks/>
          </p:cNvSpPr>
          <p:nvPr/>
        </p:nvSpPr>
        <p:spPr>
          <a:xfrm>
            <a:off x="5034672" y="6287779"/>
            <a:ext cx="1929384" cy="3261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common raven</a:t>
            </a:r>
          </a:p>
        </p:txBody>
      </p:sp>
      <p:pic>
        <p:nvPicPr>
          <p:cNvPr id="4106" name="Picture 10" descr="American Crow Identification, All About Birds, Cornell Lab of Ornithology">
            <a:extLst>
              <a:ext uri="{FF2B5EF4-FFF2-40B4-BE49-F238E27FC236}">
                <a16:creationId xmlns:a16="http://schemas.microsoft.com/office/drawing/2014/main" id="{B8A95F09-3936-50A0-12D4-7A22C1B906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9629" y="4906944"/>
            <a:ext cx="1740288"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Content Placeholder 3">
            <a:extLst>
              <a:ext uri="{FF2B5EF4-FFF2-40B4-BE49-F238E27FC236}">
                <a16:creationId xmlns:a16="http://schemas.microsoft.com/office/drawing/2014/main" id="{F7F60CD7-C9E3-77D0-5895-D9EBBD00189C}"/>
              </a:ext>
            </a:extLst>
          </p:cNvPr>
          <p:cNvSpPr txBox="1">
            <a:spLocks/>
          </p:cNvSpPr>
          <p:nvPr/>
        </p:nvSpPr>
        <p:spPr>
          <a:xfrm>
            <a:off x="3143610" y="6289540"/>
            <a:ext cx="1932325" cy="3255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American crow</a:t>
            </a:r>
          </a:p>
        </p:txBody>
      </p:sp>
      <p:pic>
        <p:nvPicPr>
          <p:cNvPr id="4108" name="Picture 12" descr="Brewer's Sparrow Identification, All About Birds, Cornell Lab of Ornithology">
            <a:extLst>
              <a:ext uri="{FF2B5EF4-FFF2-40B4-BE49-F238E27FC236}">
                <a16:creationId xmlns:a16="http://schemas.microsoft.com/office/drawing/2014/main" id="{BAB38E48-5F8B-BD76-9234-15496FBD40C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590" r="14497"/>
          <a:stretch/>
        </p:blipFill>
        <p:spPr bwMode="auto">
          <a:xfrm>
            <a:off x="5906548" y="98975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C63F49AE-7AF0-BF64-F120-A5727F923B66}"/>
              </a:ext>
            </a:extLst>
          </p:cNvPr>
          <p:cNvSpPr txBox="1">
            <a:spLocks/>
          </p:cNvSpPr>
          <p:nvPr/>
        </p:nvSpPr>
        <p:spPr>
          <a:xfrm>
            <a:off x="5889567" y="229805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3" name="Content Placeholder 3">
            <a:extLst>
              <a:ext uri="{FF2B5EF4-FFF2-40B4-BE49-F238E27FC236}">
                <a16:creationId xmlns:a16="http://schemas.microsoft.com/office/drawing/2014/main" id="{DAE5F675-E3BF-D96C-ABF5-04E5BEFA0477}"/>
              </a:ext>
            </a:extLst>
          </p:cNvPr>
          <p:cNvSpPr txBox="1">
            <a:spLocks/>
          </p:cNvSpPr>
          <p:nvPr/>
        </p:nvSpPr>
        <p:spPr>
          <a:xfrm>
            <a:off x="1908860" y="4205176"/>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4112" name="Picture 16" descr="Lark Sparrow Identification, All About Birds, Cornell Lab of Ornithology">
            <a:extLst>
              <a:ext uri="{FF2B5EF4-FFF2-40B4-BE49-F238E27FC236}">
                <a16:creationId xmlns:a16="http://schemas.microsoft.com/office/drawing/2014/main" id="{FBB29E7E-E212-65B7-83CA-20C1CFC9FA7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354" t="1101" r="21731" b="-1101"/>
          <a:stretch/>
        </p:blipFill>
        <p:spPr bwMode="auto">
          <a:xfrm>
            <a:off x="1902992" y="2803293"/>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4" name="Picture 18" descr="The Sage Thrasher And The Wasp – Feathered Photography">
            <a:extLst>
              <a:ext uri="{FF2B5EF4-FFF2-40B4-BE49-F238E27FC236}">
                <a16:creationId xmlns:a16="http://schemas.microsoft.com/office/drawing/2014/main" id="{DC03EB74-EF98-5DB4-2B72-05A3416B72D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827" t="19085" r="36661" b="14576"/>
          <a:stretch/>
        </p:blipFill>
        <p:spPr bwMode="auto">
          <a:xfrm>
            <a:off x="4658085" y="2813143"/>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Content Placeholder 3">
            <a:extLst>
              <a:ext uri="{FF2B5EF4-FFF2-40B4-BE49-F238E27FC236}">
                <a16:creationId xmlns:a16="http://schemas.microsoft.com/office/drawing/2014/main" id="{D88990D3-389B-450E-890A-752BDBBA763F}"/>
              </a:ext>
            </a:extLst>
          </p:cNvPr>
          <p:cNvSpPr txBox="1">
            <a:spLocks/>
          </p:cNvSpPr>
          <p:nvPr/>
        </p:nvSpPr>
        <p:spPr>
          <a:xfrm>
            <a:off x="4658085" y="4154998"/>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4116" name="Picture 20" descr="Western Kingbird Identification, All About Birds, Cornell Lab of Ornithology">
            <a:extLst>
              <a:ext uri="{FF2B5EF4-FFF2-40B4-BE49-F238E27FC236}">
                <a16:creationId xmlns:a16="http://schemas.microsoft.com/office/drawing/2014/main" id="{7C517197-3262-4F4D-4DE8-F3514203056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37" r="21244"/>
          <a:stretch/>
        </p:blipFill>
        <p:spPr bwMode="auto">
          <a:xfrm>
            <a:off x="3285547" y="2813143"/>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Content Placeholder 3">
            <a:extLst>
              <a:ext uri="{FF2B5EF4-FFF2-40B4-BE49-F238E27FC236}">
                <a16:creationId xmlns:a16="http://schemas.microsoft.com/office/drawing/2014/main" id="{692D560B-93CD-F6A2-CCE6-8F4655AF67EE}"/>
              </a:ext>
            </a:extLst>
          </p:cNvPr>
          <p:cNvSpPr txBox="1">
            <a:spLocks/>
          </p:cNvSpPr>
          <p:nvPr/>
        </p:nvSpPr>
        <p:spPr>
          <a:xfrm>
            <a:off x="3285547" y="4097380"/>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7170" name="Picture 2" descr="Burrowing Owl Identification, All About Birds, Cornell Lab of Ornithology">
            <a:extLst>
              <a:ext uri="{FF2B5EF4-FFF2-40B4-BE49-F238E27FC236}">
                <a16:creationId xmlns:a16="http://schemas.microsoft.com/office/drawing/2014/main" id="{B546D774-3A3B-5940-2F44-E28761A15A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518" t="59" r="22177" b="-59"/>
          <a:stretch/>
        </p:blipFill>
        <p:spPr bwMode="auto">
          <a:xfrm>
            <a:off x="1727182" y="4791949"/>
            <a:ext cx="1257601"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330DC6CB-1D80-22C8-AB8A-9075F8CC10F4}"/>
              </a:ext>
            </a:extLst>
          </p:cNvPr>
          <p:cNvSpPr txBox="1">
            <a:spLocks/>
          </p:cNvSpPr>
          <p:nvPr/>
        </p:nvSpPr>
        <p:spPr>
          <a:xfrm>
            <a:off x="1543081" y="6436089"/>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burrowing owl</a:t>
            </a:r>
          </a:p>
        </p:txBody>
      </p:sp>
      <p:grpSp>
        <p:nvGrpSpPr>
          <p:cNvPr id="17" name="Group 16">
            <a:extLst>
              <a:ext uri="{FF2B5EF4-FFF2-40B4-BE49-F238E27FC236}">
                <a16:creationId xmlns:a16="http://schemas.microsoft.com/office/drawing/2014/main" id="{3E83947E-3307-46E9-BF66-29AF884ECDED}"/>
              </a:ext>
            </a:extLst>
          </p:cNvPr>
          <p:cNvGrpSpPr/>
          <p:nvPr/>
        </p:nvGrpSpPr>
        <p:grpSpPr>
          <a:xfrm>
            <a:off x="79600" y="2790239"/>
            <a:ext cx="1625802" cy="2004213"/>
            <a:chOff x="167314" y="4775058"/>
            <a:chExt cx="1625802" cy="2004213"/>
          </a:xfrm>
        </p:grpSpPr>
        <p:pic>
          <p:nvPicPr>
            <p:cNvPr id="15" name="Picture 2" descr="Red-tailed Hawk | Hawk Mountain Sanctuary: Learn Visit Join">
              <a:extLst>
                <a:ext uri="{FF2B5EF4-FFF2-40B4-BE49-F238E27FC236}">
                  <a16:creationId xmlns:a16="http://schemas.microsoft.com/office/drawing/2014/main" id="{1365BBA6-E7CD-3096-D32D-F2DFCD384F6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0027" r="19094" b="5324"/>
            <a:stretch/>
          </p:blipFill>
          <p:spPr bwMode="auto">
            <a:xfrm>
              <a:off x="351415" y="4775058"/>
              <a:ext cx="1257600" cy="1646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ontent Placeholder 3">
              <a:extLst>
                <a:ext uri="{FF2B5EF4-FFF2-40B4-BE49-F238E27FC236}">
                  <a16:creationId xmlns:a16="http://schemas.microsoft.com/office/drawing/2014/main" id="{1DA86E85-2791-0938-5C2D-60A97F8D6983}"/>
                </a:ext>
              </a:extLst>
            </p:cNvPr>
            <p:cNvSpPr txBox="1">
              <a:spLocks/>
            </p:cNvSpPr>
            <p:nvPr/>
          </p:nvSpPr>
          <p:spPr>
            <a:xfrm>
              <a:off x="167314" y="6421233"/>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red-tailed hawk</a:t>
              </a:r>
            </a:p>
          </p:txBody>
        </p:sp>
      </p:grpSp>
      <p:grpSp>
        <p:nvGrpSpPr>
          <p:cNvPr id="27" name="Group 26">
            <a:extLst>
              <a:ext uri="{FF2B5EF4-FFF2-40B4-BE49-F238E27FC236}">
                <a16:creationId xmlns:a16="http://schemas.microsoft.com/office/drawing/2014/main" id="{B72C5C25-3EEF-DF19-7A0D-5A39823E3FB1}"/>
              </a:ext>
            </a:extLst>
          </p:cNvPr>
          <p:cNvGrpSpPr/>
          <p:nvPr/>
        </p:nvGrpSpPr>
        <p:grpSpPr>
          <a:xfrm>
            <a:off x="79600" y="4794452"/>
            <a:ext cx="1625802" cy="2002178"/>
            <a:chOff x="1580884" y="4749684"/>
            <a:chExt cx="1625802" cy="2002178"/>
          </a:xfrm>
        </p:grpSpPr>
        <p:pic>
          <p:nvPicPr>
            <p:cNvPr id="7172" name="Picture 4" descr="Swainson's Hawk (Buteo swainsoni)">
              <a:extLst>
                <a:ext uri="{FF2B5EF4-FFF2-40B4-BE49-F238E27FC236}">
                  <a16:creationId xmlns:a16="http://schemas.microsoft.com/office/drawing/2014/main" id="{80BB3734-F67D-BA5B-E92F-750FDFFEBF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988" t="8774"/>
            <a:stretch/>
          </p:blipFill>
          <p:spPr bwMode="auto">
            <a:xfrm>
              <a:off x="1781111" y="4749684"/>
              <a:ext cx="122534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Content Placeholder 3">
              <a:extLst>
                <a:ext uri="{FF2B5EF4-FFF2-40B4-BE49-F238E27FC236}">
                  <a16:creationId xmlns:a16="http://schemas.microsoft.com/office/drawing/2014/main" id="{07D9CD2E-460B-4247-D9D2-29A2F8F9F32E}"/>
                </a:ext>
              </a:extLst>
            </p:cNvPr>
            <p:cNvSpPr txBox="1">
              <a:spLocks/>
            </p:cNvSpPr>
            <p:nvPr/>
          </p:nvSpPr>
          <p:spPr>
            <a:xfrm>
              <a:off x="1580884" y="6393824"/>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err="1"/>
                <a:t>Swainson’s</a:t>
              </a:r>
              <a:r>
                <a:rPr lang="en-US" sz="1300" dirty="0"/>
                <a:t> hawk</a:t>
              </a:r>
            </a:p>
          </p:txBody>
        </p:sp>
      </p:grpSp>
      <p:pic>
        <p:nvPicPr>
          <p:cNvPr id="5" name="Picture 10" descr="Grassland Management for Curlews | Birding Wire">
            <a:extLst>
              <a:ext uri="{FF2B5EF4-FFF2-40B4-BE49-F238E27FC236}">
                <a16:creationId xmlns:a16="http://schemas.microsoft.com/office/drawing/2014/main" id="{28BD5521-10A6-8219-84EE-8BF71F2723F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899"/>
          <a:stretch/>
        </p:blipFill>
        <p:spPr bwMode="auto">
          <a:xfrm>
            <a:off x="7164146" y="4847678"/>
            <a:ext cx="1625802"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Content Placeholder 3">
            <a:extLst>
              <a:ext uri="{FF2B5EF4-FFF2-40B4-BE49-F238E27FC236}">
                <a16:creationId xmlns:a16="http://schemas.microsoft.com/office/drawing/2014/main" id="{047A97D0-1077-6D09-15FB-F93F4D4250ED}"/>
              </a:ext>
            </a:extLst>
          </p:cNvPr>
          <p:cNvSpPr txBox="1">
            <a:spLocks/>
          </p:cNvSpPr>
          <p:nvPr/>
        </p:nvSpPr>
        <p:spPr>
          <a:xfrm>
            <a:off x="7125824" y="6459918"/>
            <a:ext cx="1702446" cy="3342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long-billed curlew</a:t>
            </a:r>
          </a:p>
        </p:txBody>
      </p:sp>
      <p:pic>
        <p:nvPicPr>
          <p:cNvPr id="31" name="Picture 30">
            <a:extLst>
              <a:ext uri="{FF2B5EF4-FFF2-40B4-BE49-F238E27FC236}">
                <a16:creationId xmlns:a16="http://schemas.microsoft.com/office/drawing/2014/main" id="{07D2AFF9-104F-C593-CFBE-5BA8C826F08C}"/>
              </a:ext>
            </a:extLst>
          </p:cNvPr>
          <p:cNvPicPr>
            <a:picLocks noChangeAspect="1"/>
          </p:cNvPicPr>
          <p:nvPr/>
        </p:nvPicPr>
        <p:blipFill rotWithShape="1">
          <a:blip r:embed="rId15"/>
          <a:srcRect l="18827" t="9633" r="30000" b="20698"/>
          <a:stretch/>
        </p:blipFill>
        <p:spPr>
          <a:xfrm>
            <a:off x="6030623" y="2805521"/>
            <a:ext cx="1470736" cy="1335024"/>
          </a:xfrm>
          <a:prstGeom prst="rect">
            <a:avLst/>
          </a:prstGeom>
          <a:ln>
            <a:solidFill>
              <a:schemeClr val="tx1"/>
            </a:solidFill>
          </a:ln>
        </p:spPr>
      </p:pic>
      <p:sp>
        <p:nvSpPr>
          <p:cNvPr id="32" name="Content Placeholder 3">
            <a:extLst>
              <a:ext uri="{FF2B5EF4-FFF2-40B4-BE49-F238E27FC236}">
                <a16:creationId xmlns:a16="http://schemas.microsoft.com/office/drawing/2014/main" id="{40696533-FD8B-9C59-68EE-3507511B8CF8}"/>
              </a:ext>
            </a:extLst>
          </p:cNvPr>
          <p:cNvSpPr txBox="1">
            <a:spLocks/>
          </p:cNvSpPr>
          <p:nvPr/>
        </p:nvSpPr>
        <p:spPr>
          <a:xfrm>
            <a:off x="6155578" y="4157373"/>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California quail</a:t>
            </a:r>
          </a:p>
        </p:txBody>
      </p:sp>
      <p:pic>
        <p:nvPicPr>
          <p:cNvPr id="7176" name="Picture 8" descr="Mourning Dove — Madison Audubon">
            <a:extLst>
              <a:ext uri="{FF2B5EF4-FFF2-40B4-BE49-F238E27FC236}">
                <a16:creationId xmlns:a16="http://schemas.microsoft.com/office/drawing/2014/main" id="{46F104EA-4ECE-2BCB-8276-814129EE261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335" t="10124" r="39406"/>
          <a:stretch/>
        </p:blipFill>
        <p:spPr bwMode="auto">
          <a:xfrm>
            <a:off x="7772448" y="2641252"/>
            <a:ext cx="1024739"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Content Placeholder 3">
            <a:extLst>
              <a:ext uri="{FF2B5EF4-FFF2-40B4-BE49-F238E27FC236}">
                <a16:creationId xmlns:a16="http://schemas.microsoft.com/office/drawing/2014/main" id="{7A608F40-9DAD-CD26-1883-6F0A94758B1E}"/>
              </a:ext>
            </a:extLst>
          </p:cNvPr>
          <p:cNvSpPr txBox="1">
            <a:spLocks/>
          </p:cNvSpPr>
          <p:nvPr/>
        </p:nvSpPr>
        <p:spPr>
          <a:xfrm>
            <a:off x="7653881" y="4275571"/>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mourning dove</a:t>
            </a:r>
          </a:p>
        </p:txBody>
      </p:sp>
      <p:pic>
        <p:nvPicPr>
          <p:cNvPr id="7178" name="Picture 10" descr="Rock Pigeon - eBird">
            <a:extLst>
              <a:ext uri="{FF2B5EF4-FFF2-40B4-BE49-F238E27FC236}">
                <a16:creationId xmlns:a16="http://schemas.microsoft.com/office/drawing/2014/main" id="{F4C9D234-1FED-48E1-75EC-E1D13116425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750" t="1363" r="14091" b="3102"/>
          <a:stretch/>
        </p:blipFill>
        <p:spPr bwMode="auto">
          <a:xfrm>
            <a:off x="7425932" y="977303"/>
            <a:ext cx="143766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Content Placeholder 3">
            <a:extLst>
              <a:ext uri="{FF2B5EF4-FFF2-40B4-BE49-F238E27FC236}">
                <a16:creationId xmlns:a16="http://schemas.microsoft.com/office/drawing/2014/main" id="{3DF9B2DE-7175-40BD-D3D0-3C29DD743363}"/>
              </a:ext>
            </a:extLst>
          </p:cNvPr>
          <p:cNvSpPr txBox="1">
            <a:spLocks/>
          </p:cNvSpPr>
          <p:nvPr/>
        </p:nvSpPr>
        <p:spPr>
          <a:xfrm>
            <a:off x="7501359" y="2346393"/>
            <a:ext cx="1261872" cy="2879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rock pigeon</a:t>
            </a:r>
          </a:p>
        </p:txBody>
      </p:sp>
      <p:sp>
        <p:nvSpPr>
          <p:cNvPr id="2" name="Rectangle 1">
            <a:extLst>
              <a:ext uri="{FF2B5EF4-FFF2-40B4-BE49-F238E27FC236}">
                <a16:creationId xmlns:a16="http://schemas.microsoft.com/office/drawing/2014/main" id="{89FF4545-D403-BD5F-2F3B-A8120EA902DB}"/>
              </a:ext>
            </a:extLst>
          </p:cNvPr>
          <p:cNvSpPr/>
          <p:nvPr/>
        </p:nvSpPr>
        <p:spPr>
          <a:xfrm>
            <a:off x="1727182" y="852407"/>
            <a:ext cx="4253499" cy="381223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5D4317-95A2-9B83-FD63-7F60A886863E}"/>
              </a:ext>
            </a:extLst>
          </p:cNvPr>
          <p:cNvSpPr/>
          <p:nvPr/>
        </p:nvSpPr>
        <p:spPr>
          <a:xfrm>
            <a:off x="98796" y="4722263"/>
            <a:ext cx="3030168" cy="20718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6E845E-EE0C-D3CA-E198-5BE8240E0F02}"/>
              </a:ext>
            </a:extLst>
          </p:cNvPr>
          <p:cNvSpPr/>
          <p:nvPr/>
        </p:nvSpPr>
        <p:spPr>
          <a:xfrm>
            <a:off x="159184" y="2609612"/>
            <a:ext cx="1472719" cy="20718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9B04D2-E7AF-389A-A08A-90BBC5C5CAC9}"/>
              </a:ext>
            </a:extLst>
          </p:cNvPr>
          <p:cNvSpPr/>
          <p:nvPr/>
        </p:nvSpPr>
        <p:spPr>
          <a:xfrm>
            <a:off x="7021804" y="4745808"/>
            <a:ext cx="1893950" cy="20026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AA10C8-53CE-49C4-A679-ED2AF3B60CB5}"/>
              </a:ext>
            </a:extLst>
          </p:cNvPr>
          <p:cNvSpPr/>
          <p:nvPr/>
        </p:nvSpPr>
        <p:spPr>
          <a:xfrm>
            <a:off x="5980680" y="918271"/>
            <a:ext cx="1225767" cy="182963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645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6000" r="-6000"/>
          </a:stretch>
        </a:blipFill>
        <a:effectLst/>
      </p:bgPr>
    </p:bg>
    <p:spTree>
      <p:nvGrpSpPr>
        <p:cNvPr id="1" name=""/>
        <p:cNvGrpSpPr/>
        <p:nvPr/>
      </p:nvGrpSpPr>
      <p:grpSpPr>
        <a:xfrm>
          <a:off x="0" y="0"/>
          <a:ext cx="0" cy="0"/>
          <a:chOff x="0" y="0"/>
          <a:chExt cx="0" cy="0"/>
        </a:xfrm>
      </p:grpSpPr>
      <p:pic>
        <p:nvPicPr>
          <p:cNvPr id="1028" name="Picture 4" descr="Map of the us state of oregon Royalty Free Vector Image">
            <a:extLst>
              <a:ext uri="{FF2B5EF4-FFF2-40B4-BE49-F238E27FC236}">
                <a16:creationId xmlns:a16="http://schemas.microsoft.com/office/drawing/2014/main" id="{E6D64228-B73B-F76F-A733-70D27AA247B5}"/>
              </a:ext>
            </a:extLst>
          </p:cNvPr>
          <p:cNvPicPr>
            <a:picLocks noChangeAspect="1" noChangeArrowheads="1"/>
          </p:cNvPicPr>
          <p:nvPr/>
        </p:nvPicPr>
        <p:blipFill rotWithShape="1">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192" t="20924" r="9719" b="23692"/>
          <a:stretch/>
        </p:blipFill>
        <p:spPr bwMode="auto">
          <a:xfrm>
            <a:off x="651649" y="608968"/>
            <a:ext cx="7840702" cy="5929945"/>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7"/>
          <p:cNvSpPr>
            <a:spLocks noChangeArrowheads="1"/>
          </p:cNvSpPr>
          <p:nvPr/>
        </p:nvSpPr>
        <p:spPr bwMode="auto">
          <a:xfrm>
            <a:off x="5153025" y="2838451"/>
            <a:ext cx="1690688" cy="30008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350" dirty="0">
                <a:solidFill>
                  <a:srgbClr val="000000"/>
                </a:solidFill>
              </a:rPr>
              <a:t> </a:t>
            </a:r>
          </a:p>
        </p:txBody>
      </p:sp>
      <p:sp>
        <p:nvSpPr>
          <p:cNvPr id="4" name="Slide Number Placeholder 3"/>
          <p:cNvSpPr>
            <a:spLocks noGrp="1"/>
          </p:cNvSpPr>
          <p:nvPr>
            <p:ph type="sldNum" sz="quarter" idx="12"/>
          </p:nvPr>
        </p:nvSpPr>
        <p:spPr/>
        <p:txBody>
          <a:bodyPr/>
          <a:lstStyle/>
          <a:p>
            <a:pPr>
              <a:defRPr/>
            </a:pPr>
            <a:fld id="{72CA2507-E443-49A5-A868-53E9D653C533}" type="slidenum">
              <a:rPr lang="en-US" altLang="en-US" smtClean="0">
                <a:solidFill>
                  <a:srgbClr val="000000"/>
                </a:solidFill>
              </a:rPr>
              <a:pPr>
                <a:defRPr/>
              </a:pPr>
              <a:t>26</a:t>
            </a:fld>
            <a:endParaRPr lang="en-US" altLang="en-US" dirty="0">
              <a:solidFill>
                <a:srgbClr val="000000"/>
              </a:solidFill>
            </a:endParaRPr>
          </a:p>
        </p:txBody>
      </p:sp>
      <p:sp>
        <p:nvSpPr>
          <p:cNvPr id="2" name="TextBox 1">
            <a:extLst>
              <a:ext uri="{FF2B5EF4-FFF2-40B4-BE49-F238E27FC236}">
                <a16:creationId xmlns:a16="http://schemas.microsoft.com/office/drawing/2014/main" id="{962D1F3F-956A-1CD9-7A9C-4E30392549E1}"/>
              </a:ext>
            </a:extLst>
          </p:cNvPr>
          <p:cNvSpPr txBox="1"/>
          <p:nvPr/>
        </p:nvSpPr>
        <p:spPr>
          <a:xfrm>
            <a:off x="5368067" y="1479484"/>
            <a:ext cx="2974291" cy="1384995"/>
          </a:xfrm>
          <a:prstGeom prst="rect">
            <a:avLst/>
          </a:prstGeom>
          <a:noFill/>
        </p:spPr>
        <p:txBody>
          <a:bodyPr wrap="square" rtlCol="0" anchor="ctr">
            <a:spAutoFit/>
          </a:bodyPr>
          <a:lstStyle/>
          <a:p>
            <a:pPr algn="ctr"/>
            <a:r>
              <a:rPr lang="en-US" sz="2800" b="1" dirty="0">
                <a:effectLst>
                  <a:glow rad="139700">
                    <a:srgbClr val="D6CC00">
                      <a:alpha val="40000"/>
                    </a:srgbClr>
                  </a:glow>
                </a:effectLst>
                <a:latin typeface="Univers Condensed" panose="020B0506020202050204" pitchFamily="34" charset="0"/>
              </a:rPr>
              <a:t>Oregon Army National Guard (ORARNG)</a:t>
            </a:r>
          </a:p>
        </p:txBody>
      </p:sp>
      <p:sp>
        <p:nvSpPr>
          <p:cNvPr id="3" name="TextBox 2">
            <a:extLst>
              <a:ext uri="{FF2B5EF4-FFF2-40B4-BE49-F238E27FC236}">
                <a16:creationId xmlns:a16="http://schemas.microsoft.com/office/drawing/2014/main" id="{157910FC-30BA-B2D8-1AEC-F7EA8F2CC215}"/>
              </a:ext>
            </a:extLst>
          </p:cNvPr>
          <p:cNvSpPr txBox="1">
            <a:spLocks noChangeAspect="1"/>
          </p:cNvSpPr>
          <p:nvPr/>
        </p:nvSpPr>
        <p:spPr>
          <a:xfrm>
            <a:off x="1535210" y="4870684"/>
            <a:ext cx="6073580" cy="1015663"/>
          </a:xfrm>
          <a:prstGeom prst="rect">
            <a:avLst/>
          </a:prstGeom>
          <a:noFill/>
        </p:spPr>
        <p:txBody>
          <a:bodyPr wrap="square" rtlCol="0" anchor="ctr">
            <a:spAutoFit/>
          </a:bodyPr>
          <a:lstStyle/>
          <a:p>
            <a:pPr algn="ctr"/>
            <a:r>
              <a:rPr lang="en-US" sz="6000" b="1" dirty="0">
                <a:effectLst>
                  <a:glow rad="165100">
                    <a:schemeClr val="bg1">
                      <a:alpha val="40000"/>
                    </a:schemeClr>
                  </a:glow>
                </a:effectLst>
                <a:latin typeface="Univers Condensed" panose="020B0506020202050204" pitchFamily="34" charset="0"/>
              </a:rPr>
              <a:t>Questions?</a:t>
            </a:r>
          </a:p>
        </p:txBody>
      </p:sp>
      <p:sp>
        <p:nvSpPr>
          <p:cNvPr id="5" name="Star: 4 Points 4">
            <a:extLst>
              <a:ext uri="{FF2B5EF4-FFF2-40B4-BE49-F238E27FC236}">
                <a16:creationId xmlns:a16="http://schemas.microsoft.com/office/drawing/2014/main" id="{821F8CCD-A6CD-33C2-AEC7-16E890211869}"/>
              </a:ext>
            </a:extLst>
          </p:cNvPr>
          <p:cNvSpPr/>
          <p:nvPr/>
        </p:nvSpPr>
        <p:spPr>
          <a:xfrm>
            <a:off x="5670062" y="1309349"/>
            <a:ext cx="281354" cy="300082"/>
          </a:xfrm>
          <a:prstGeom prst="star4">
            <a:avLst>
              <a:gd name="adj" fmla="val 18276"/>
            </a:avLst>
          </a:prstGeom>
          <a:solidFill>
            <a:srgbClr val="F3EC16"/>
          </a:solidFill>
          <a:ln>
            <a:solidFill>
              <a:srgbClr val="D6CC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50910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2CA2507-E443-49A5-A868-53E9D653C533}" type="slidenum">
              <a:rPr lang="en-US" altLang="en-US" smtClean="0">
                <a:solidFill>
                  <a:srgbClr val="000000"/>
                </a:solidFill>
              </a:rPr>
              <a:pPr>
                <a:defRPr/>
              </a:pPr>
              <a:t>3</a:t>
            </a:fld>
            <a:endParaRPr lang="en-US" altLang="en-US" dirty="0">
              <a:solidFill>
                <a:srgbClr val="000000"/>
              </a:solidFill>
            </a:endParaRPr>
          </a:p>
        </p:txBody>
      </p:sp>
      <p:sp>
        <p:nvSpPr>
          <p:cNvPr id="3" name="TextBox 2">
            <a:extLst>
              <a:ext uri="{FF2B5EF4-FFF2-40B4-BE49-F238E27FC236}">
                <a16:creationId xmlns:a16="http://schemas.microsoft.com/office/drawing/2014/main" id="{198C2CEA-4A63-8A49-4133-AC3F21501E61}"/>
              </a:ext>
            </a:extLst>
          </p:cNvPr>
          <p:cNvSpPr txBox="1">
            <a:spLocks noChangeAspect="1"/>
          </p:cNvSpPr>
          <p:nvPr/>
        </p:nvSpPr>
        <p:spPr>
          <a:xfrm>
            <a:off x="0" y="2701090"/>
            <a:ext cx="9144000" cy="1455821"/>
          </a:xfrm>
          <a:prstGeom prst="rect">
            <a:avLst/>
          </a:prstGeom>
          <a:solidFill>
            <a:schemeClr val="bg1">
              <a:alpha val="70000"/>
            </a:schemeClr>
          </a:solidFill>
        </p:spPr>
        <p:txBody>
          <a:bodyPr wrap="square" rtlCol="0" anchor="ctr">
            <a:noAutofit/>
          </a:bodyPr>
          <a:lstStyle/>
          <a:p>
            <a:pPr algn="ctr"/>
            <a:endParaRPr lang="en-US" sz="3200" b="1" dirty="0">
              <a:latin typeface="Verdana" panose="020B0604030504040204" pitchFamily="34" charset="0"/>
              <a:ea typeface="Verdana" panose="020B0604030504040204" pitchFamily="34" charset="0"/>
            </a:endParaRPr>
          </a:p>
        </p:txBody>
      </p:sp>
      <p:pic>
        <p:nvPicPr>
          <p:cNvPr id="2052" name="Picture 4" descr="Binocular Field Glasses Flat Icon Stock Illustration - Download Image Now -  Icon, Binoculars, Surveillance - iStock">
            <a:extLst>
              <a:ext uri="{FF2B5EF4-FFF2-40B4-BE49-F238E27FC236}">
                <a16:creationId xmlns:a16="http://schemas.microsoft.com/office/drawing/2014/main" id="{10FD6CCB-1EDF-E9D6-50D6-0FDD5966FD3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6" b="99443" l="2778" r="97059">
                        <a14:foregroundMark x1="33497" y1="3621" x2="33497" y2="3621"/>
                        <a14:foregroundMark x1="66993" y1="836" x2="66993" y2="836"/>
                        <a14:foregroundMark x1="6863" y1="40669" x2="6863" y2="40669"/>
                        <a14:foregroundMark x1="2941" y1="64067" x2="4874" y2="70206"/>
                        <a14:foregroundMark x1="18301" y1="95543" x2="30229" y2="93036"/>
                        <a14:foregroundMark x1="30229" y1="93036" x2="32680" y2="89415"/>
                        <a14:foregroundMark x1="22222" y1="99443" x2="22222" y2="99443"/>
                        <a14:foregroundMark x1="91340" y1="38440" x2="97549" y2="52925"/>
                        <a14:foregroundMark x1="97549" y1="52925" x2="97059" y2="67409"/>
                        <a14:foregroundMark x1="97059" y1="67409" x2="89542" y2="89415"/>
                        <a14:backgroundMark x1="6209" y1="74095" x2="6209" y2="74095"/>
                        <a14:backgroundMark x1="6209" y1="74095" x2="7353" y2="76323"/>
                        <a14:backgroundMark x1="5882" y1="72981" x2="5065" y2="71031"/>
                        <a14:backgroundMark x1="4902" y1="70195" x2="4902" y2="70195"/>
                      </a14:backgroundRemoval>
                    </a14:imgEffect>
                  </a14:imgLayer>
                </a14:imgProps>
              </a:ext>
              <a:ext uri="{28A0092B-C50C-407E-A947-70E740481C1C}">
                <a14:useLocalDpi xmlns:a14="http://schemas.microsoft.com/office/drawing/2010/main" val="0"/>
              </a:ext>
            </a:extLst>
          </a:blip>
          <a:srcRect/>
          <a:stretch>
            <a:fillRect/>
          </a:stretch>
        </p:blipFill>
        <p:spPr bwMode="auto">
          <a:xfrm>
            <a:off x="356527" y="2947539"/>
            <a:ext cx="1641525" cy="9629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52B671-BEEB-3145-C228-02BAEB223C71}"/>
              </a:ext>
            </a:extLst>
          </p:cNvPr>
          <p:cNvSpPr txBox="1">
            <a:spLocks noChangeAspect="1"/>
          </p:cNvSpPr>
          <p:nvPr/>
        </p:nvSpPr>
        <p:spPr>
          <a:xfrm>
            <a:off x="1304430" y="2811379"/>
            <a:ext cx="6535140" cy="1235242"/>
          </a:xfrm>
          <a:prstGeom prst="rect">
            <a:avLst/>
          </a:prstGeom>
          <a:noFill/>
          <a:ln>
            <a:noFill/>
          </a:ln>
        </p:spPr>
        <p:txBody>
          <a:bodyPr wrap="square" rtlCol="0" anchor="ctr">
            <a:noAutofit/>
          </a:bodyPr>
          <a:lstStyle/>
          <a:p>
            <a:pPr algn="ctr"/>
            <a:r>
              <a:rPr lang="en-US" sz="4000" b="1" dirty="0">
                <a:latin typeface="Verdana" panose="020B0604030504040204" pitchFamily="34" charset="0"/>
                <a:ea typeface="Verdana" panose="020B0604030504040204" pitchFamily="34" charset="0"/>
              </a:rPr>
              <a:t>Common Bird Identification</a:t>
            </a:r>
          </a:p>
        </p:txBody>
      </p:sp>
      <p:pic>
        <p:nvPicPr>
          <p:cNvPr id="2056" name="Picture 8" descr="Hearing aid png images | PNGEgg">
            <a:extLst>
              <a:ext uri="{FF2B5EF4-FFF2-40B4-BE49-F238E27FC236}">
                <a16:creationId xmlns:a16="http://schemas.microsoft.com/office/drawing/2014/main" id="{41DC2E57-9DEB-3053-A8C9-A8C65B96B250}"/>
              </a:ext>
            </a:extLst>
          </p:cNvPr>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backgroundRemoval t="4138" b="94483" l="6322" r="94828">
                        <a14:foregroundMark x1="45690" y1="20000" x2="45690" y2="20000"/>
                        <a14:foregroundMark x1="60057" y1="37931" x2="60057" y2="37931"/>
                        <a14:foregroundMark x1="18103" y1="8276" x2="18103" y2="8276"/>
                        <a14:foregroundMark x1="71552" y1="28621" x2="71552" y2="28621"/>
                        <a14:foregroundMark x1="85345" y1="20690" x2="85345" y2="20690"/>
                        <a14:foregroundMark x1="6609" y1="26552" x2="6609" y2="26552"/>
                        <a14:foregroundMark x1="81034" y1="87241" x2="81034" y2="87241"/>
                        <a14:foregroundMark x1="90805" y1="53793" x2="90805" y2="53793"/>
                        <a14:foregroundMark x1="28448" y1="4138" x2="28448" y2="4138"/>
                        <a14:foregroundMark x1="26724" y1="21724" x2="26724" y2="21724"/>
                        <a14:foregroundMark x1="20402" y1="86552" x2="20402" y2="86552"/>
                        <a14:foregroundMark x1="79023" y1="94483" x2="79023" y2="94483"/>
                        <a14:foregroundMark x1="94828" y1="51724" x2="94828" y2="517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05181" y="2811379"/>
            <a:ext cx="1482292" cy="12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71655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3241161" y="2301817"/>
            <a:ext cx="1257600" cy="460261"/>
          </a:xfrm>
        </p:spPr>
        <p:txBody>
          <a:bodyPr anchor="ctr">
            <a:normAutofit fontScale="92500"/>
          </a:bodyPr>
          <a:lstStyle/>
          <a:p>
            <a:pPr marL="0" indent="0" algn="ctr">
              <a:buNone/>
            </a:pPr>
            <a:r>
              <a:rPr lang="en-US" sz="1400" dirty="0"/>
              <a:t>Western meadowlark</a:t>
            </a:r>
          </a:p>
        </p:txBody>
      </p:sp>
      <p:sp>
        <p:nvSpPr>
          <p:cNvPr id="6" name="Content Placeholder 3">
            <a:extLst>
              <a:ext uri="{FF2B5EF4-FFF2-40B4-BE49-F238E27FC236}">
                <a16:creationId xmlns:a16="http://schemas.microsoft.com/office/drawing/2014/main" id="{AC826CA3-FBF2-B2DE-487F-F1EFC2E75EA7}"/>
              </a:ext>
            </a:extLst>
          </p:cNvPr>
          <p:cNvSpPr txBox="1">
            <a:spLocks/>
          </p:cNvSpPr>
          <p:nvPr/>
        </p:nvSpPr>
        <p:spPr>
          <a:xfrm>
            <a:off x="1902992" y="2391494"/>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pic>
        <p:nvPicPr>
          <p:cNvPr id="4098" name="Picture 2">
            <a:extLst>
              <a:ext uri="{FF2B5EF4-FFF2-40B4-BE49-F238E27FC236}">
                <a16:creationId xmlns:a16="http://schemas.microsoft.com/office/drawing/2014/main" id="{3123C063-F354-4E58-448E-A8C1F27F8F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60" r="10883"/>
          <a:stretch/>
        </p:blipFill>
        <p:spPr bwMode="auto">
          <a:xfrm>
            <a:off x="1902992" y="994526"/>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47" t="12978" r="14829" b="13269"/>
          <a:stretch/>
        </p:blipFill>
        <p:spPr bwMode="auto">
          <a:xfrm>
            <a:off x="3237832" y="989755"/>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D2C13EF6-FDFA-1ED8-AB70-9BA195E7BCF6}"/>
              </a:ext>
            </a:extLst>
          </p:cNvPr>
          <p:cNvSpPr txBox="1">
            <a:spLocks/>
          </p:cNvSpPr>
          <p:nvPr/>
        </p:nvSpPr>
        <p:spPr>
          <a:xfrm>
            <a:off x="4548229" y="234117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4102" name="Picture 6" descr="Grasshopper Sparrow Identification, All About Birds, Cornell Lab of  Ornithology">
            <a:extLst>
              <a:ext uri="{FF2B5EF4-FFF2-40B4-BE49-F238E27FC236}">
                <a16:creationId xmlns:a16="http://schemas.microsoft.com/office/drawing/2014/main" id="{B315D65D-CFC5-5458-07D4-F69070CA371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14" t="7284" r="13460" b="1282"/>
          <a:stretch/>
        </p:blipFill>
        <p:spPr bwMode="auto">
          <a:xfrm>
            <a:off x="4572190" y="98975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Common Raven Identification, All About Birds, Cornell Lab of Ornithology">
            <a:extLst>
              <a:ext uri="{FF2B5EF4-FFF2-40B4-BE49-F238E27FC236}">
                <a16:creationId xmlns:a16="http://schemas.microsoft.com/office/drawing/2014/main" id="{11014028-5F4B-0C83-EF54-B38D0E3869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2013" y="4906944"/>
            <a:ext cx="1734703"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Content Placeholder 3">
            <a:extLst>
              <a:ext uri="{FF2B5EF4-FFF2-40B4-BE49-F238E27FC236}">
                <a16:creationId xmlns:a16="http://schemas.microsoft.com/office/drawing/2014/main" id="{3AB1864D-E97F-E732-FF8C-8E9F62970B3B}"/>
              </a:ext>
            </a:extLst>
          </p:cNvPr>
          <p:cNvSpPr txBox="1">
            <a:spLocks/>
          </p:cNvSpPr>
          <p:nvPr/>
        </p:nvSpPr>
        <p:spPr>
          <a:xfrm>
            <a:off x="5034672" y="6287779"/>
            <a:ext cx="1929384" cy="3261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common raven</a:t>
            </a:r>
          </a:p>
        </p:txBody>
      </p:sp>
      <p:pic>
        <p:nvPicPr>
          <p:cNvPr id="4106" name="Picture 10" descr="American Crow Identification, All About Birds, Cornell Lab of Ornithology">
            <a:extLst>
              <a:ext uri="{FF2B5EF4-FFF2-40B4-BE49-F238E27FC236}">
                <a16:creationId xmlns:a16="http://schemas.microsoft.com/office/drawing/2014/main" id="{B8A95F09-3936-50A0-12D4-7A22C1B906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9629" y="4906944"/>
            <a:ext cx="1740288"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Content Placeholder 3">
            <a:extLst>
              <a:ext uri="{FF2B5EF4-FFF2-40B4-BE49-F238E27FC236}">
                <a16:creationId xmlns:a16="http://schemas.microsoft.com/office/drawing/2014/main" id="{F7F60CD7-C9E3-77D0-5895-D9EBBD00189C}"/>
              </a:ext>
            </a:extLst>
          </p:cNvPr>
          <p:cNvSpPr txBox="1">
            <a:spLocks/>
          </p:cNvSpPr>
          <p:nvPr/>
        </p:nvSpPr>
        <p:spPr>
          <a:xfrm>
            <a:off x="3143610" y="6289540"/>
            <a:ext cx="1932325" cy="3255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American crow</a:t>
            </a:r>
          </a:p>
        </p:txBody>
      </p:sp>
      <p:pic>
        <p:nvPicPr>
          <p:cNvPr id="4108" name="Picture 12" descr="Brewer's Sparrow Identification, All About Birds, Cornell Lab of Ornithology">
            <a:extLst>
              <a:ext uri="{FF2B5EF4-FFF2-40B4-BE49-F238E27FC236}">
                <a16:creationId xmlns:a16="http://schemas.microsoft.com/office/drawing/2014/main" id="{BAB38E48-5F8B-BD76-9234-15496FBD40C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590" r="14497"/>
          <a:stretch/>
        </p:blipFill>
        <p:spPr bwMode="auto">
          <a:xfrm>
            <a:off x="5906548" y="98975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C63F49AE-7AF0-BF64-F120-A5727F923B66}"/>
              </a:ext>
            </a:extLst>
          </p:cNvPr>
          <p:cNvSpPr txBox="1">
            <a:spLocks/>
          </p:cNvSpPr>
          <p:nvPr/>
        </p:nvSpPr>
        <p:spPr>
          <a:xfrm>
            <a:off x="5889567" y="229805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3" name="Content Placeholder 3">
            <a:extLst>
              <a:ext uri="{FF2B5EF4-FFF2-40B4-BE49-F238E27FC236}">
                <a16:creationId xmlns:a16="http://schemas.microsoft.com/office/drawing/2014/main" id="{DAE5F675-E3BF-D96C-ABF5-04E5BEFA0477}"/>
              </a:ext>
            </a:extLst>
          </p:cNvPr>
          <p:cNvSpPr txBox="1">
            <a:spLocks/>
          </p:cNvSpPr>
          <p:nvPr/>
        </p:nvSpPr>
        <p:spPr>
          <a:xfrm>
            <a:off x="1908860" y="4205176"/>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4112" name="Picture 16" descr="Lark Sparrow Identification, All About Birds, Cornell Lab of Ornithology">
            <a:extLst>
              <a:ext uri="{FF2B5EF4-FFF2-40B4-BE49-F238E27FC236}">
                <a16:creationId xmlns:a16="http://schemas.microsoft.com/office/drawing/2014/main" id="{FBB29E7E-E212-65B7-83CA-20C1CFC9FA7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354" t="1101" r="21731" b="-1101"/>
          <a:stretch/>
        </p:blipFill>
        <p:spPr bwMode="auto">
          <a:xfrm>
            <a:off x="1902992" y="2803293"/>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4" name="Picture 18" descr="The Sage Thrasher And The Wasp – Feathered Photography">
            <a:extLst>
              <a:ext uri="{FF2B5EF4-FFF2-40B4-BE49-F238E27FC236}">
                <a16:creationId xmlns:a16="http://schemas.microsoft.com/office/drawing/2014/main" id="{DC03EB74-EF98-5DB4-2B72-05A3416B72D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827" t="19085" r="36661" b="14576"/>
          <a:stretch/>
        </p:blipFill>
        <p:spPr bwMode="auto">
          <a:xfrm>
            <a:off x="4658085" y="2813143"/>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Content Placeholder 3">
            <a:extLst>
              <a:ext uri="{FF2B5EF4-FFF2-40B4-BE49-F238E27FC236}">
                <a16:creationId xmlns:a16="http://schemas.microsoft.com/office/drawing/2014/main" id="{D88990D3-389B-450E-890A-752BDBBA763F}"/>
              </a:ext>
            </a:extLst>
          </p:cNvPr>
          <p:cNvSpPr txBox="1">
            <a:spLocks/>
          </p:cNvSpPr>
          <p:nvPr/>
        </p:nvSpPr>
        <p:spPr>
          <a:xfrm>
            <a:off x="4658085" y="4154998"/>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4116" name="Picture 20" descr="Western Kingbird Identification, All About Birds, Cornell Lab of Ornithology">
            <a:extLst>
              <a:ext uri="{FF2B5EF4-FFF2-40B4-BE49-F238E27FC236}">
                <a16:creationId xmlns:a16="http://schemas.microsoft.com/office/drawing/2014/main" id="{7C517197-3262-4F4D-4DE8-F3514203056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37" r="21244"/>
          <a:stretch/>
        </p:blipFill>
        <p:spPr bwMode="auto">
          <a:xfrm>
            <a:off x="3285547" y="2813143"/>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Content Placeholder 3">
            <a:extLst>
              <a:ext uri="{FF2B5EF4-FFF2-40B4-BE49-F238E27FC236}">
                <a16:creationId xmlns:a16="http://schemas.microsoft.com/office/drawing/2014/main" id="{692D560B-93CD-F6A2-CCE6-8F4655AF67EE}"/>
              </a:ext>
            </a:extLst>
          </p:cNvPr>
          <p:cNvSpPr txBox="1">
            <a:spLocks/>
          </p:cNvSpPr>
          <p:nvPr/>
        </p:nvSpPr>
        <p:spPr>
          <a:xfrm>
            <a:off x="3285547" y="4097380"/>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7170" name="Picture 2" descr="Burrowing Owl Identification, All About Birds, Cornell Lab of Ornithology">
            <a:extLst>
              <a:ext uri="{FF2B5EF4-FFF2-40B4-BE49-F238E27FC236}">
                <a16:creationId xmlns:a16="http://schemas.microsoft.com/office/drawing/2014/main" id="{B546D774-3A3B-5940-2F44-E28761A15A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518" t="59" r="22177" b="-59"/>
          <a:stretch/>
        </p:blipFill>
        <p:spPr bwMode="auto">
          <a:xfrm>
            <a:off x="1727182" y="4791949"/>
            <a:ext cx="1257601"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330DC6CB-1D80-22C8-AB8A-9075F8CC10F4}"/>
              </a:ext>
            </a:extLst>
          </p:cNvPr>
          <p:cNvSpPr txBox="1">
            <a:spLocks/>
          </p:cNvSpPr>
          <p:nvPr/>
        </p:nvSpPr>
        <p:spPr>
          <a:xfrm>
            <a:off x="1543081" y="6436089"/>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burrowing owl</a:t>
            </a:r>
          </a:p>
        </p:txBody>
      </p:sp>
      <p:grpSp>
        <p:nvGrpSpPr>
          <p:cNvPr id="17" name="Group 16">
            <a:extLst>
              <a:ext uri="{FF2B5EF4-FFF2-40B4-BE49-F238E27FC236}">
                <a16:creationId xmlns:a16="http://schemas.microsoft.com/office/drawing/2014/main" id="{3E83947E-3307-46E9-BF66-29AF884ECDED}"/>
              </a:ext>
            </a:extLst>
          </p:cNvPr>
          <p:cNvGrpSpPr/>
          <p:nvPr/>
        </p:nvGrpSpPr>
        <p:grpSpPr>
          <a:xfrm>
            <a:off x="79600" y="2790239"/>
            <a:ext cx="1625802" cy="2004213"/>
            <a:chOff x="167314" y="4775058"/>
            <a:chExt cx="1625802" cy="2004213"/>
          </a:xfrm>
        </p:grpSpPr>
        <p:pic>
          <p:nvPicPr>
            <p:cNvPr id="15" name="Picture 2" descr="Red-tailed Hawk | Hawk Mountain Sanctuary: Learn Visit Join">
              <a:extLst>
                <a:ext uri="{FF2B5EF4-FFF2-40B4-BE49-F238E27FC236}">
                  <a16:creationId xmlns:a16="http://schemas.microsoft.com/office/drawing/2014/main" id="{1365BBA6-E7CD-3096-D32D-F2DFCD384F6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0027" r="19094" b="5324"/>
            <a:stretch/>
          </p:blipFill>
          <p:spPr bwMode="auto">
            <a:xfrm>
              <a:off x="351415" y="4775058"/>
              <a:ext cx="1257600" cy="1646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ontent Placeholder 3">
              <a:extLst>
                <a:ext uri="{FF2B5EF4-FFF2-40B4-BE49-F238E27FC236}">
                  <a16:creationId xmlns:a16="http://schemas.microsoft.com/office/drawing/2014/main" id="{1DA86E85-2791-0938-5C2D-60A97F8D6983}"/>
                </a:ext>
              </a:extLst>
            </p:cNvPr>
            <p:cNvSpPr txBox="1">
              <a:spLocks/>
            </p:cNvSpPr>
            <p:nvPr/>
          </p:nvSpPr>
          <p:spPr>
            <a:xfrm>
              <a:off x="167314" y="6421233"/>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red-tailed hawk</a:t>
              </a:r>
            </a:p>
          </p:txBody>
        </p:sp>
      </p:grpSp>
      <p:grpSp>
        <p:nvGrpSpPr>
          <p:cNvPr id="27" name="Group 26">
            <a:extLst>
              <a:ext uri="{FF2B5EF4-FFF2-40B4-BE49-F238E27FC236}">
                <a16:creationId xmlns:a16="http://schemas.microsoft.com/office/drawing/2014/main" id="{B72C5C25-3EEF-DF19-7A0D-5A39823E3FB1}"/>
              </a:ext>
            </a:extLst>
          </p:cNvPr>
          <p:cNvGrpSpPr/>
          <p:nvPr/>
        </p:nvGrpSpPr>
        <p:grpSpPr>
          <a:xfrm>
            <a:off x="79600" y="4794452"/>
            <a:ext cx="1625802" cy="2002178"/>
            <a:chOff x="1580884" y="4749684"/>
            <a:chExt cx="1625802" cy="2002178"/>
          </a:xfrm>
        </p:grpSpPr>
        <p:pic>
          <p:nvPicPr>
            <p:cNvPr id="7172" name="Picture 4" descr="Swainson's Hawk (Buteo swainsoni)">
              <a:extLst>
                <a:ext uri="{FF2B5EF4-FFF2-40B4-BE49-F238E27FC236}">
                  <a16:creationId xmlns:a16="http://schemas.microsoft.com/office/drawing/2014/main" id="{80BB3734-F67D-BA5B-E92F-750FDFFEBF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988" t="8774"/>
            <a:stretch/>
          </p:blipFill>
          <p:spPr bwMode="auto">
            <a:xfrm>
              <a:off x="1781111" y="4749684"/>
              <a:ext cx="122534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Content Placeholder 3">
              <a:extLst>
                <a:ext uri="{FF2B5EF4-FFF2-40B4-BE49-F238E27FC236}">
                  <a16:creationId xmlns:a16="http://schemas.microsoft.com/office/drawing/2014/main" id="{07D9CD2E-460B-4247-D9D2-29A2F8F9F32E}"/>
                </a:ext>
              </a:extLst>
            </p:cNvPr>
            <p:cNvSpPr txBox="1">
              <a:spLocks/>
            </p:cNvSpPr>
            <p:nvPr/>
          </p:nvSpPr>
          <p:spPr>
            <a:xfrm>
              <a:off x="1580884" y="6393824"/>
              <a:ext cx="1625802" cy="3580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err="1"/>
                <a:t>Swainson’s</a:t>
              </a:r>
              <a:r>
                <a:rPr lang="en-US" sz="1300" dirty="0"/>
                <a:t> hawk</a:t>
              </a:r>
            </a:p>
          </p:txBody>
        </p:sp>
      </p:grpSp>
      <p:pic>
        <p:nvPicPr>
          <p:cNvPr id="5" name="Picture 10" descr="Grassland Management for Curlews | Birding Wire">
            <a:extLst>
              <a:ext uri="{FF2B5EF4-FFF2-40B4-BE49-F238E27FC236}">
                <a16:creationId xmlns:a16="http://schemas.microsoft.com/office/drawing/2014/main" id="{28BD5521-10A6-8219-84EE-8BF71F2723F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899"/>
          <a:stretch/>
        </p:blipFill>
        <p:spPr bwMode="auto">
          <a:xfrm>
            <a:off x="7164146" y="4847678"/>
            <a:ext cx="1625802"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Content Placeholder 3">
            <a:extLst>
              <a:ext uri="{FF2B5EF4-FFF2-40B4-BE49-F238E27FC236}">
                <a16:creationId xmlns:a16="http://schemas.microsoft.com/office/drawing/2014/main" id="{047A97D0-1077-6D09-15FB-F93F4D4250ED}"/>
              </a:ext>
            </a:extLst>
          </p:cNvPr>
          <p:cNvSpPr txBox="1">
            <a:spLocks/>
          </p:cNvSpPr>
          <p:nvPr/>
        </p:nvSpPr>
        <p:spPr>
          <a:xfrm>
            <a:off x="7125824" y="6459918"/>
            <a:ext cx="1702446" cy="3342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long-billed curlew</a:t>
            </a:r>
          </a:p>
        </p:txBody>
      </p:sp>
      <p:pic>
        <p:nvPicPr>
          <p:cNvPr id="31" name="Picture 30">
            <a:extLst>
              <a:ext uri="{FF2B5EF4-FFF2-40B4-BE49-F238E27FC236}">
                <a16:creationId xmlns:a16="http://schemas.microsoft.com/office/drawing/2014/main" id="{07D2AFF9-104F-C593-CFBE-5BA8C826F08C}"/>
              </a:ext>
            </a:extLst>
          </p:cNvPr>
          <p:cNvPicPr>
            <a:picLocks noChangeAspect="1"/>
          </p:cNvPicPr>
          <p:nvPr/>
        </p:nvPicPr>
        <p:blipFill rotWithShape="1">
          <a:blip r:embed="rId15"/>
          <a:srcRect l="18827" t="9633" r="30000" b="20698"/>
          <a:stretch/>
        </p:blipFill>
        <p:spPr>
          <a:xfrm>
            <a:off x="6030623" y="2805521"/>
            <a:ext cx="1470736" cy="1335024"/>
          </a:xfrm>
          <a:prstGeom prst="rect">
            <a:avLst/>
          </a:prstGeom>
          <a:ln>
            <a:solidFill>
              <a:schemeClr val="tx1"/>
            </a:solidFill>
          </a:ln>
        </p:spPr>
      </p:pic>
      <p:sp>
        <p:nvSpPr>
          <p:cNvPr id="32" name="Content Placeholder 3">
            <a:extLst>
              <a:ext uri="{FF2B5EF4-FFF2-40B4-BE49-F238E27FC236}">
                <a16:creationId xmlns:a16="http://schemas.microsoft.com/office/drawing/2014/main" id="{40696533-FD8B-9C59-68EE-3507511B8CF8}"/>
              </a:ext>
            </a:extLst>
          </p:cNvPr>
          <p:cNvSpPr txBox="1">
            <a:spLocks/>
          </p:cNvSpPr>
          <p:nvPr/>
        </p:nvSpPr>
        <p:spPr>
          <a:xfrm>
            <a:off x="6155578" y="4157373"/>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California quail</a:t>
            </a:r>
          </a:p>
        </p:txBody>
      </p:sp>
      <p:pic>
        <p:nvPicPr>
          <p:cNvPr id="7176" name="Picture 8" descr="Mourning Dove — Madison Audubon">
            <a:extLst>
              <a:ext uri="{FF2B5EF4-FFF2-40B4-BE49-F238E27FC236}">
                <a16:creationId xmlns:a16="http://schemas.microsoft.com/office/drawing/2014/main" id="{46F104EA-4ECE-2BCB-8276-814129EE261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335" t="10124" r="39406"/>
          <a:stretch/>
        </p:blipFill>
        <p:spPr bwMode="auto">
          <a:xfrm>
            <a:off x="7772448" y="2641252"/>
            <a:ext cx="1024739"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Content Placeholder 3">
            <a:extLst>
              <a:ext uri="{FF2B5EF4-FFF2-40B4-BE49-F238E27FC236}">
                <a16:creationId xmlns:a16="http://schemas.microsoft.com/office/drawing/2014/main" id="{7A608F40-9DAD-CD26-1883-6F0A94758B1E}"/>
              </a:ext>
            </a:extLst>
          </p:cNvPr>
          <p:cNvSpPr txBox="1">
            <a:spLocks/>
          </p:cNvSpPr>
          <p:nvPr/>
        </p:nvSpPr>
        <p:spPr>
          <a:xfrm>
            <a:off x="7653881" y="4275571"/>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mourning dove</a:t>
            </a:r>
          </a:p>
        </p:txBody>
      </p:sp>
      <p:pic>
        <p:nvPicPr>
          <p:cNvPr id="7178" name="Picture 10" descr="Rock Pigeon - eBird">
            <a:extLst>
              <a:ext uri="{FF2B5EF4-FFF2-40B4-BE49-F238E27FC236}">
                <a16:creationId xmlns:a16="http://schemas.microsoft.com/office/drawing/2014/main" id="{F4C9D234-1FED-48E1-75EC-E1D13116425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750" t="1363" r="14091" b="3102"/>
          <a:stretch/>
        </p:blipFill>
        <p:spPr bwMode="auto">
          <a:xfrm>
            <a:off x="7425932" y="977303"/>
            <a:ext cx="143766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Content Placeholder 3">
            <a:extLst>
              <a:ext uri="{FF2B5EF4-FFF2-40B4-BE49-F238E27FC236}">
                <a16:creationId xmlns:a16="http://schemas.microsoft.com/office/drawing/2014/main" id="{3DF9B2DE-7175-40BD-D3D0-3C29DD743363}"/>
              </a:ext>
            </a:extLst>
          </p:cNvPr>
          <p:cNvSpPr txBox="1">
            <a:spLocks/>
          </p:cNvSpPr>
          <p:nvPr/>
        </p:nvSpPr>
        <p:spPr>
          <a:xfrm>
            <a:off x="7501359" y="2346393"/>
            <a:ext cx="1261872" cy="2879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rock pigeon</a:t>
            </a:r>
          </a:p>
        </p:txBody>
      </p:sp>
    </p:spTree>
    <p:extLst>
      <p:ext uri="{BB962C8B-B14F-4D97-AF65-F5344CB8AC3E}">
        <p14:creationId xmlns:p14="http://schemas.microsoft.com/office/powerpoint/2010/main" val="382666531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1333413" y="2739133"/>
            <a:ext cx="1265758" cy="520947"/>
          </a:xfrm>
        </p:spPr>
        <p:txBody>
          <a:bodyPr anchor="ctr">
            <a:normAutofit/>
          </a:bodyPr>
          <a:lstStyle/>
          <a:p>
            <a:pPr marL="0" indent="0" algn="ctr">
              <a:buNone/>
            </a:pPr>
            <a:r>
              <a:rPr lang="en-US" sz="1300" dirty="0"/>
              <a:t>Western meadowlark</a:t>
            </a:r>
          </a:p>
        </p:txBody>
      </p:sp>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47" t="12978" r="14829" b="13269"/>
          <a:stretch/>
        </p:blipFill>
        <p:spPr bwMode="auto">
          <a:xfrm>
            <a:off x="1333413" y="1446004"/>
            <a:ext cx="125230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sp>
        <p:nvSpPr>
          <p:cNvPr id="8" name="Content Placeholder 3">
            <a:extLst>
              <a:ext uri="{FF2B5EF4-FFF2-40B4-BE49-F238E27FC236}">
                <a16:creationId xmlns:a16="http://schemas.microsoft.com/office/drawing/2014/main" id="{769E811C-6A67-FB18-E44B-FD77DD3A6543}"/>
              </a:ext>
            </a:extLst>
          </p:cNvPr>
          <p:cNvSpPr txBox="1">
            <a:spLocks/>
          </p:cNvSpPr>
          <p:nvPr/>
        </p:nvSpPr>
        <p:spPr>
          <a:xfrm>
            <a:off x="44275" y="2880969"/>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sp>
        <p:nvSpPr>
          <p:cNvPr id="12" name="Content Placeholder 3">
            <a:extLst>
              <a:ext uri="{FF2B5EF4-FFF2-40B4-BE49-F238E27FC236}">
                <a16:creationId xmlns:a16="http://schemas.microsoft.com/office/drawing/2014/main" id="{689DFB2B-9254-C157-9C6A-B9AC48EF4658}"/>
              </a:ext>
            </a:extLst>
          </p:cNvPr>
          <p:cNvSpPr txBox="1">
            <a:spLocks/>
          </p:cNvSpPr>
          <p:nvPr/>
        </p:nvSpPr>
        <p:spPr>
          <a:xfrm>
            <a:off x="2608876" y="279742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13" name="Picture 6" descr="Grasshopper Sparrow Identification, All About Birds, Cornell Lab of  Ornithology">
            <a:extLst>
              <a:ext uri="{FF2B5EF4-FFF2-40B4-BE49-F238E27FC236}">
                <a16:creationId xmlns:a16="http://schemas.microsoft.com/office/drawing/2014/main" id="{770FA710-81FE-B0F7-6735-4D9D98CC4C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14" t="7284" r="13460" b="1282"/>
          <a:stretch/>
        </p:blipFill>
        <p:spPr bwMode="auto">
          <a:xfrm>
            <a:off x="2632837" y="144600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2" descr="Brewer's Sparrow Identification, All About Birds, Cornell Lab of Ornithology">
            <a:extLst>
              <a:ext uri="{FF2B5EF4-FFF2-40B4-BE49-F238E27FC236}">
                <a16:creationId xmlns:a16="http://schemas.microsoft.com/office/drawing/2014/main" id="{AC785880-749C-E33A-ADD4-D743B981FD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90" r="14497"/>
          <a:stretch/>
        </p:blipFill>
        <p:spPr bwMode="auto">
          <a:xfrm>
            <a:off x="3916568" y="144600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Content Placeholder 3">
            <a:extLst>
              <a:ext uri="{FF2B5EF4-FFF2-40B4-BE49-F238E27FC236}">
                <a16:creationId xmlns:a16="http://schemas.microsoft.com/office/drawing/2014/main" id="{768AF49A-D6EF-F220-EC90-ED48F2C2EF4F}"/>
              </a:ext>
            </a:extLst>
          </p:cNvPr>
          <p:cNvSpPr txBox="1">
            <a:spLocks/>
          </p:cNvSpPr>
          <p:nvPr/>
        </p:nvSpPr>
        <p:spPr>
          <a:xfrm>
            <a:off x="3899587" y="275430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7" name="Content Placeholder 3">
            <a:extLst>
              <a:ext uri="{FF2B5EF4-FFF2-40B4-BE49-F238E27FC236}">
                <a16:creationId xmlns:a16="http://schemas.microsoft.com/office/drawing/2014/main" id="{07EBC95A-1CB1-2EA7-9765-3D95743EEB54}"/>
              </a:ext>
            </a:extLst>
          </p:cNvPr>
          <p:cNvSpPr txBox="1">
            <a:spLocks/>
          </p:cNvSpPr>
          <p:nvPr/>
        </p:nvSpPr>
        <p:spPr>
          <a:xfrm>
            <a:off x="5227565" y="2847887"/>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28" name="Picture 16" descr="Lark Sparrow Identification, All About Birds, Cornell Lab of Ornithology">
            <a:extLst>
              <a:ext uri="{FF2B5EF4-FFF2-40B4-BE49-F238E27FC236}">
                <a16:creationId xmlns:a16="http://schemas.microsoft.com/office/drawing/2014/main" id="{520D2D12-7D89-38A1-1536-1336B5133D3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4" t="1101" r="21731" b="-1101"/>
          <a:stretch/>
        </p:blipFill>
        <p:spPr bwMode="auto">
          <a:xfrm>
            <a:off x="5221697" y="1446004"/>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18" descr="The Sage Thrasher And The Wasp – Feathered Photography">
            <a:extLst>
              <a:ext uri="{FF2B5EF4-FFF2-40B4-BE49-F238E27FC236}">
                <a16:creationId xmlns:a16="http://schemas.microsoft.com/office/drawing/2014/main" id="{51355CED-C7F1-8363-628C-6C3BCDF149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827" t="19085" r="36661" b="14576"/>
          <a:stretch/>
        </p:blipFill>
        <p:spPr bwMode="auto">
          <a:xfrm>
            <a:off x="7823196" y="1446004"/>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Content Placeholder 3">
            <a:extLst>
              <a:ext uri="{FF2B5EF4-FFF2-40B4-BE49-F238E27FC236}">
                <a16:creationId xmlns:a16="http://schemas.microsoft.com/office/drawing/2014/main" id="{7BCFDCBB-8B74-4B5B-5C36-2472D1E48B20}"/>
              </a:ext>
            </a:extLst>
          </p:cNvPr>
          <p:cNvSpPr txBox="1">
            <a:spLocks/>
          </p:cNvSpPr>
          <p:nvPr/>
        </p:nvSpPr>
        <p:spPr>
          <a:xfrm>
            <a:off x="7823196" y="2787859"/>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32" name="Picture 20" descr="Western Kingbird Identification, All About Birds, Cornell Lab of Ornithology">
            <a:extLst>
              <a:ext uri="{FF2B5EF4-FFF2-40B4-BE49-F238E27FC236}">
                <a16:creationId xmlns:a16="http://schemas.microsoft.com/office/drawing/2014/main" id="{7A97C7C5-6F8E-258A-5124-E8ADA323E7A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37" r="21244"/>
          <a:stretch/>
        </p:blipFill>
        <p:spPr bwMode="auto">
          <a:xfrm>
            <a:off x="6526827" y="1446949"/>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Content Placeholder 3">
            <a:extLst>
              <a:ext uri="{FF2B5EF4-FFF2-40B4-BE49-F238E27FC236}">
                <a16:creationId xmlns:a16="http://schemas.microsoft.com/office/drawing/2014/main" id="{DE42FF49-136A-442A-7D53-4B7AD7AA7C06}"/>
              </a:ext>
            </a:extLst>
          </p:cNvPr>
          <p:cNvSpPr txBox="1">
            <a:spLocks/>
          </p:cNvSpPr>
          <p:nvPr/>
        </p:nvSpPr>
        <p:spPr>
          <a:xfrm>
            <a:off x="6526827" y="2731186"/>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34" name="Picture 2">
            <a:extLst>
              <a:ext uri="{FF2B5EF4-FFF2-40B4-BE49-F238E27FC236}">
                <a16:creationId xmlns:a16="http://schemas.microsoft.com/office/drawing/2014/main" id="{7F5E82F3-1E86-0289-ADE9-4B9B17A194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60" r="10883"/>
          <a:stretch/>
        </p:blipFill>
        <p:spPr bwMode="auto">
          <a:xfrm>
            <a:off x="49682" y="1446003"/>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842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pic>
        <p:nvPicPr>
          <p:cNvPr id="5" name="Picture 4" descr="Binocular Field Glasses Flat Icon Stock Illustration - Download Image Now -  Icon, Binoculars, Surveillance - iStock">
            <a:extLst>
              <a:ext uri="{FF2B5EF4-FFF2-40B4-BE49-F238E27FC236}">
                <a16:creationId xmlns:a16="http://schemas.microsoft.com/office/drawing/2014/main" id="{0025FB32-B122-D0A2-08F6-3F25C07CE7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836" b="99443" l="2778" r="97059">
                        <a14:foregroundMark x1="33497" y1="3621" x2="33497" y2="3621"/>
                        <a14:foregroundMark x1="66993" y1="836" x2="66993" y2="836"/>
                        <a14:foregroundMark x1="6863" y1="40669" x2="6863" y2="40669"/>
                        <a14:foregroundMark x1="2941" y1="64067" x2="4874" y2="70206"/>
                        <a14:foregroundMark x1="18301" y1="95543" x2="30229" y2="93036"/>
                        <a14:foregroundMark x1="30229" y1="93036" x2="32680" y2="89415"/>
                        <a14:foregroundMark x1="22222" y1="99443" x2="22222" y2="99443"/>
                        <a14:foregroundMark x1="91340" y1="38440" x2="97549" y2="52925"/>
                        <a14:foregroundMark x1="97549" y1="52925" x2="97059" y2="67409"/>
                        <a14:foregroundMark x1="97059" y1="67409" x2="89542" y2="89415"/>
                        <a14:backgroundMark x1="6209" y1="74095" x2="6209" y2="74095"/>
                        <a14:backgroundMark x1="6209" y1="74095" x2="7353" y2="76323"/>
                        <a14:backgroundMark x1="5882" y1="72981" x2="5065" y2="71031"/>
                        <a14:backgroundMark x1="4902" y1="70195" x2="4902" y2="70195"/>
                      </a14:backgroundRemoval>
                    </a14:imgEffect>
                  </a14:imgLayer>
                </a14:imgProps>
              </a:ext>
              <a:ext uri="{28A0092B-C50C-407E-A947-70E740481C1C}">
                <a14:useLocalDpi xmlns:a14="http://schemas.microsoft.com/office/drawing/2010/main" val="0"/>
              </a:ext>
            </a:extLst>
          </a:blip>
          <a:srcRect/>
          <a:stretch>
            <a:fillRect/>
          </a:stretch>
        </p:blipFill>
        <p:spPr bwMode="auto">
          <a:xfrm>
            <a:off x="7547581" y="227211"/>
            <a:ext cx="1463040" cy="858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19C1F10-2716-9438-BC65-5A5D981AE7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760" r="10883"/>
          <a:stretch/>
        </p:blipFill>
        <p:spPr bwMode="auto">
          <a:xfrm>
            <a:off x="864020" y="1899767"/>
            <a:ext cx="2615184" cy="27879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769E811C-6A67-FB18-E44B-FD77DD3A6543}"/>
              </a:ext>
            </a:extLst>
          </p:cNvPr>
          <p:cNvSpPr txBox="1">
            <a:spLocks/>
          </p:cNvSpPr>
          <p:nvPr/>
        </p:nvSpPr>
        <p:spPr>
          <a:xfrm>
            <a:off x="864020" y="1515981"/>
            <a:ext cx="2615184" cy="437922"/>
          </a:xfrm>
          <a:prstGeom prst="rect">
            <a:avLst/>
          </a:prstGeom>
          <a:solidFill>
            <a:srgbClr val="D6CC00"/>
          </a:solidFill>
          <a:ln>
            <a:solidFill>
              <a:srgbClr val="626B2B"/>
            </a:solidFill>
          </a:ln>
        </p:spPr>
        <p:txBody>
          <a:bodyPr vert="horz" lIns="91440" tIns="9144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200" b="1" dirty="0"/>
              <a:t>horned lark</a:t>
            </a:r>
          </a:p>
          <a:p>
            <a:pPr marL="0" indent="0" algn="ctr">
              <a:spcBef>
                <a:spcPts val="0"/>
              </a:spcBef>
              <a:buFont typeface="Arial" panose="020B0604020202020204" pitchFamily="34" charset="0"/>
              <a:buNone/>
            </a:pPr>
            <a:r>
              <a:rPr lang="en-US" sz="1600" i="1" dirty="0"/>
              <a:t>Eremophila </a:t>
            </a:r>
            <a:r>
              <a:rPr lang="en-US" sz="1600" i="1" dirty="0" err="1"/>
              <a:t>alpestris</a:t>
            </a:r>
            <a:endParaRPr lang="en-US" sz="1600" i="1" dirty="0"/>
          </a:p>
        </p:txBody>
      </p:sp>
      <p:sp>
        <p:nvSpPr>
          <p:cNvPr id="14" name="Content Placeholder 3">
            <a:extLst>
              <a:ext uri="{FF2B5EF4-FFF2-40B4-BE49-F238E27FC236}">
                <a16:creationId xmlns:a16="http://schemas.microsoft.com/office/drawing/2014/main" id="{FFA98E9D-C965-23E1-A54C-7C4723E9B3BE}"/>
              </a:ext>
            </a:extLst>
          </p:cNvPr>
          <p:cNvSpPr txBox="1">
            <a:spLocks/>
          </p:cNvSpPr>
          <p:nvPr/>
        </p:nvSpPr>
        <p:spPr>
          <a:xfrm>
            <a:off x="5662159" y="1515981"/>
            <a:ext cx="2617821" cy="437922"/>
          </a:xfrm>
          <a:prstGeom prst="rect">
            <a:avLst/>
          </a:prstGeom>
          <a:solidFill>
            <a:srgbClr val="D6CC00"/>
          </a:solidFill>
          <a:ln>
            <a:solidFill>
              <a:srgbClr val="626B2B"/>
            </a:solidFill>
          </a:ln>
        </p:spPr>
        <p:txBody>
          <a:bodyPr vert="horz" lIns="91440" tIns="9144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500" b="1" dirty="0"/>
              <a:t>Western meadowlark</a:t>
            </a:r>
          </a:p>
          <a:p>
            <a:pPr marL="0" indent="0" algn="ctr">
              <a:spcBef>
                <a:spcPts val="0"/>
              </a:spcBef>
              <a:spcAft>
                <a:spcPts val="600"/>
              </a:spcAft>
              <a:buFont typeface="Arial" panose="020B0604020202020204" pitchFamily="34" charset="0"/>
              <a:buNone/>
            </a:pPr>
            <a:r>
              <a:rPr lang="en-US" sz="1900" i="1" dirty="0"/>
              <a:t>Sturnella </a:t>
            </a:r>
            <a:r>
              <a:rPr lang="en-US" sz="1900" i="1" dirty="0" err="1"/>
              <a:t>neglecta</a:t>
            </a:r>
            <a:endParaRPr lang="en-US" sz="1900" i="1" dirty="0"/>
          </a:p>
        </p:txBody>
      </p:sp>
      <p:pic>
        <p:nvPicPr>
          <p:cNvPr id="15" name="Picture 4" descr="Western Meadowlark - GPNC">
            <a:extLst>
              <a:ext uri="{FF2B5EF4-FFF2-40B4-BE49-F238E27FC236}">
                <a16:creationId xmlns:a16="http://schemas.microsoft.com/office/drawing/2014/main" id="{1BB9E087-5D09-43EA-8207-E5D2D44178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47" t="12978" r="14829" b="14701"/>
          <a:stretch/>
        </p:blipFill>
        <p:spPr bwMode="auto">
          <a:xfrm>
            <a:off x="5662159" y="1953903"/>
            <a:ext cx="2616942" cy="2733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8B52F8E0-C5E0-2AD3-93CB-1C3BF64CE823}"/>
              </a:ext>
            </a:extLst>
          </p:cNvPr>
          <p:cNvGrpSpPr/>
          <p:nvPr/>
        </p:nvGrpSpPr>
        <p:grpSpPr>
          <a:xfrm>
            <a:off x="2490551" y="4158511"/>
            <a:ext cx="2037371" cy="1528028"/>
            <a:chOff x="2198951" y="4149702"/>
            <a:chExt cx="2037371" cy="1528028"/>
          </a:xfrm>
        </p:grpSpPr>
        <p:pic>
          <p:nvPicPr>
            <p:cNvPr id="11266" name="Picture 2" descr="Horned Lark Identification, All About Birds, Cornell Lab of Ornithology">
              <a:extLst>
                <a:ext uri="{FF2B5EF4-FFF2-40B4-BE49-F238E27FC236}">
                  <a16:creationId xmlns:a16="http://schemas.microsoft.com/office/drawing/2014/main" id="{80E81ABC-B7C7-4CD1-B375-C353921B86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8951" y="4149702"/>
              <a:ext cx="2037371" cy="15280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2" name="Picture 8" descr="Vector clip art of international female symbol | Free SVG">
              <a:extLst>
                <a:ext uri="{FF2B5EF4-FFF2-40B4-BE49-F238E27FC236}">
                  <a16:creationId xmlns:a16="http://schemas.microsoft.com/office/drawing/2014/main" id="{A1339C14-F7A4-33F2-29CD-530E6F1788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27865" y="4210469"/>
              <a:ext cx="401679" cy="401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4E3C9292-141C-A93E-9816-160EA35199F0}"/>
              </a:ext>
            </a:extLst>
          </p:cNvPr>
          <p:cNvGrpSpPr/>
          <p:nvPr/>
        </p:nvGrpSpPr>
        <p:grpSpPr>
          <a:xfrm>
            <a:off x="4608956" y="4158511"/>
            <a:ext cx="2037370" cy="1528028"/>
            <a:chOff x="4783586" y="4149700"/>
            <a:chExt cx="2037370" cy="1528028"/>
          </a:xfrm>
        </p:grpSpPr>
        <p:pic>
          <p:nvPicPr>
            <p:cNvPr id="11268" name="Picture 4" descr="Western Meadowlark Identification, All About Birds, Cornell Lab of  Ornithology">
              <a:extLst>
                <a:ext uri="{FF2B5EF4-FFF2-40B4-BE49-F238E27FC236}">
                  <a16:creationId xmlns:a16="http://schemas.microsoft.com/office/drawing/2014/main" id="{6E7CF4AA-7A01-932A-780D-E559F13F74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3586" y="4149700"/>
              <a:ext cx="2037370" cy="15280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8" descr="Vector clip art of international female symbol | Free SVG">
              <a:extLst>
                <a:ext uri="{FF2B5EF4-FFF2-40B4-BE49-F238E27FC236}">
                  <a16:creationId xmlns:a16="http://schemas.microsoft.com/office/drawing/2014/main" id="{EB867EA5-E942-217F-331C-72BD25EEE3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9277" y="4210468"/>
              <a:ext cx="401679" cy="401679"/>
            </a:xfrm>
            <a:prstGeom prst="rect">
              <a:avLst/>
            </a:prstGeom>
            <a:noFill/>
            <a:extLst>
              <a:ext uri="{909E8E84-426E-40DD-AFC4-6F175D3DCCD1}">
                <a14:hiddenFill xmlns:a14="http://schemas.microsoft.com/office/drawing/2010/main">
                  <a:solidFill>
                    <a:srgbClr val="FFFFFF"/>
                  </a:solidFill>
                </a14:hiddenFill>
              </a:ext>
            </a:extLst>
          </p:spPr>
        </p:pic>
      </p:grpSp>
      <p:pic>
        <p:nvPicPr>
          <p:cNvPr id="11274" name="Picture 10" descr="Free Clipart: Male Symbol | kumar35885">
            <a:extLst>
              <a:ext uri="{FF2B5EF4-FFF2-40B4-BE49-F238E27FC236}">
                <a16:creationId xmlns:a16="http://schemas.microsoft.com/office/drawing/2014/main" id="{3B963608-4DFD-BD83-9B5F-1139DCF1252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6771" y="1992441"/>
            <a:ext cx="399384" cy="3993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Free Clipart: Male Symbol | kumar35885">
            <a:extLst>
              <a:ext uri="{FF2B5EF4-FFF2-40B4-BE49-F238E27FC236}">
                <a16:creationId xmlns:a16="http://schemas.microsoft.com/office/drawing/2014/main" id="{9FAAE2C3-BF91-5A6F-9C56-A0A0346946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61280" y="1975195"/>
            <a:ext cx="399384" cy="399384"/>
          </a:xfrm>
          <a:prstGeom prst="rect">
            <a:avLst/>
          </a:prstGeom>
          <a:noFill/>
          <a:extLst>
            <a:ext uri="{909E8E84-426E-40DD-AFC4-6F175D3DCCD1}">
              <a14:hiddenFill xmlns:a14="http://schemas.microsoft.com/office/drawing/2010/main">
                <a:solidFill>
                  <a:srgbClr val="FFFFFF"/>
                </a:solidFill>
              </a14:hiddenFill>
            </a:ext>
          </a:extLst>
        </p:spPr>
      </p:pic>
      <p:sp>
        <p:nvSpPr>
          <p:cNvPr id="24" name="Left Brace 23">
            <a:extLst>
              <a:ext uri="{FF2B5EF4-FFF2-40B4-BE49-F238E27FC236}">
                <a16:creationId xmlns:a16="http://schemas.microsoft.com/office/drawing/2014/main" id="{E5A240F9-FFD2-2C4C-02E4-E4A288EE344A}"/>
              </a:ext>
            </a:extLst>
          </p:cNvPr>
          <p:cNvSpPr/>
          <p:nvPr/>
        </p:nvSpPr>
        <p:spPr>
          <a:xfrm>
            <a:off x="702582" y="1975195"/>
            <a:ext cx="461665" cy="2502569"/>
          </a:xfrm>
          <a:prstGeom prst="leftBrace">
            <a:avLst>
              <a:gd name="adj1" fmla="val 8333"/>
              <a:gd name="adj2" fmla="val 4996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98733AD4-355C-EE88-E912-9305ED55D5A5}"/>
              </a:ext>
            </a:extLst>
          </p:cNvPr>
          <p:cNvSpPr txBox="1"/>
          <p:nvPr/>
        </p:nvSpPr>
        <p:spPr>
          <a:xfrm>
            <a:off x="225193" y="2910207"/>
            <a:ext cx="553998" cy="632545"/>
          </a:xfrm>
          <a:prstGeom prst="rect">
            <a:avLst/>
          </a:prstGeom>
          <a:noFill/>
        </p:spPr>
        <p:txBody>
          <a:bodyPr vert="vert270" wrap="none" rtlCol="0">
            <a:spAutoFit/>
          </a:bodyPr>
          <a:lstStyle/>
          <a:p>
            <a:r>
              <a:rPr lang="en-US" sz="2400" b="1" dirty="0"/>
              <a:t>6-8”</a:t>
            </a:r>
          </a:p>
        </p:txBody>
      </p:sp>
      <p:sp>
        <p:nvSpPr>
          <p:cNvPr id="34" name="Left Brace 33">
            <a:extLst>
              <a:ext uri="{FF2B5EF4-FFF2-40B4-BE49-F238E27FC236}">
                <a16:creationId xmlns:a16="http://schemas.microsoft.com/office/drawing/2014/main" id="{8368EED3-C98F-7842-7EC1-12838B90858B}"/>
              </a:ext>
            </a:extLst>
          </p:cNvPr>
          <p:cNvSpPr/>
          <p:nvPr/>
        </p:nvSpPr>
        <p:spPr>
          <a:xfrm flipH="1">
            <a:off x="7979753" y="2042445"/>
            <a:ext cx="461665" cy="2502569"/>
          </a:xfrm>
          <a:prstGeom prst="leftBrace">
            <a:avLst>
              <a:gd name="adj1" fmla="val 8333"/>
              <a:gd name="adj2" fmla="val 4996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A189F987-1869-A461-DC8F-A97DF2B53259}"/>
              </a:ext>
            </a:extLst>
          </p:cNvPr>
          <p:cNvSpPr txBox="1"/>
          <p:nvPr/>
        </p:nvSpPr>
        <p:spPr>
          <a:xfrm flipH="1" flipV="1">
            <a:off x="8339166" y="2987086"/>
            <a:ext cx="553998" cy="788036"/>
          </a:xfrm>
          <a:prstGeom prst="rect">
            <a:avLst/>
          </a:prstGeom>
          <a:noFill/>
        </p:spPr>
        <p:txBody>
          <a:bodyPr vert="vert270" wrap="none" rtlCol="0">
            <a:spAutoFit/>
          </a:bodyPr>
          <a:lstStyle/>
          <a:p>
            <a:r>
              <a:rPr lang="en-US" sz="2400" b="1" dirty="0"/>
              <a:t>6-10”</a:t>
            </a:r>
          </a:p>
        </p:txBody>
      </p:sp>
      <p:sp>
        <p:nvSpPr>
          <p:cNvPr id="42" name="TextBox 41">
            <a:extLst>
              <a:ext uri="{FF2B5EF4-FFF2-40B4-BE49-F238E27FC236}">
                <a16:creationId xmlns:a16="http://schemas.microsoft.com/office/drawing/2014/main" id="{D2E1EFA5-DECA-D06B-01B1-D8926AB088F2}"/>
              </a:ext>
            </a:extLst>
          </p:cNvPr>
          <p:cNvSpPr txBox="1"/>
          <p:nvPr/>
        </p:nvSpPr>
        <p:spPr>
          <a:xfrm>
            <a:off x="220155" y="4732135"/>
            <a:ext cx="220448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Small, long-bodied</a:t>
            </a:r>
          </a:p>
          <a:p>
            <a:pPr marL="285750" indent="-285750">
              <a:buFont typeface="Arial" panose="020B0604020202020204" pitchFamily="34" charset="0"/>
              <a:buChar char="•"/>
            </a:pPr>
            <a:r>
              <a:rPr lang="en-US" dirty="0"/>
              <a:t>Horizontal posture</a:t>
            </a:r>
          </a:p>
          <a:p>
            <a:pPr marL="285750" indent="-285750">
              <a:buFont typeface="Arial" panose="020B0604020202020204" pitchFamily="34" charset="0"/>
              <a:buChar char="•"/>
            </a:pPr>
            <a:r>
              <a:rPr lang="en-US" dirty="0"/>
              <a:t>Active, social</a:t>
            </a:r>
          </a:p>
          <a:p>
            <a:pPr marL="285750" indent="-285750">
              <a:buFont typeface="Arial" panose="020B0604020202020204" pitchFamily="34" charset="0"/>
              <a:buChar char="•"/>
            </a:pPr>
            <a:r>
              <a:rPr lang="en-US" dirty="0"/>
              <a:t>Forage on ground</a:t>
            </a:r>
          </a:p>
          <a:p>
            <a:pPr marL="285750" indent="-285750">
              <a:buFont typeface="Arial" panose="020B0604020202020204" pitchFamily="34" charset="0"/>
              <a:buChar char="•"/>
            </a:pPr>
            <a:r>
              <a:rPr lang="en-US" dirty="0"/>
              <a:t>Year-round</a:t>
            </a:r>
          </a:p>
        </p:txBody>
      </p:sp>
      <p:sp>
        <p:nvSpPr>
          <p:cNvPr id="45" name="TextBox 44">
            <a:extLst>
              <a:ext uri="{FF2B5EF4-FFF2-40B4-BE49-F238E27FC236}">
                <a16:creationId xmlns:a16="http://schemas.microsoft.com/office/drawing/2014/main" id="{C37FECE7-39CB-6E46-CDC1-6C230790E4A9}"/>
              </a:ext>
            </a:extLst>
          </p:cNvPr>
          <p:cNvSpPr txBox="1"/>
          <p:nvPr/>
        </p:nvSpPr>
        <p:spPr>
          <a:xfrm>
            <a:off x="6646326" y="4732135"/>
            <a:ext cx="237067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Robin-sized, chunkier, short tail</a:t>
            </a:r>
          </a:p>
          <a:p>
            <a:pPr marL="285750" indent="-285750">
              <a:buFont typeface="Arial" panose="020B0604020202020204" pitchFamily="34" charset="0"/>
              <a:buChar char="•"/>
            </a:pPr>
            <a:r>
              <a:rPr lang="en-US" dirty="0"/>
              <a:t>Long, slender bill</a:t>
            </a:r>
          </a:p>
          <a:p>
            <a:pPr marL="285750" indent="-285750">
              <a:buFont typeface="Arial" panose="020B0604020202020204" pitchFamily="34" charset="0"/>
              <a:buChar char="•"/>
            </a:pPr>
            <a:r>
              <a:rPr lang="en-US" dirty="0"/>
              <a:t>Yellow underparts, black “V” on breast</a:t>
            </a:r>
          </a:p>
        </p:txBody>
      </p:sp>
      <p:pic>
        <p:nvPicPr>
          <p:cNvPr id="11276" name="Picture 12" descr="Range Map for Horned Lark">
            <a:extLst>
              <a:ext uri="{FF2B5EF4-FFF2-40B4-BE49-F238E27FC236}">
                <a16:creationId xmlns:a16="http://schemas.microsoft.com/office/drawing/2014/main" id="{DA3ED417-35D8-3DAD-81DE-C852C3013E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46463" y="2612931"/>
            <a:ext cx="1290256" cy="15329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562D4E52-2034-662D-329E-A1A6DFC11980}"/>
              </a:ext>
            </a:extLst>
          </p:cNvPr>
          <p:cNvSpPr txBox="1"/>
          <p:nvPr/>
        </p:nvSpPr>
        <p:spPr>
          <a:xfrm>
            <a:off x="214815" y="6104984"/>
            <a:ext cx="2831956" cy="369332"/>
          </a:xfrm>
          <a:prstGeom prst="rect">
            <a:avLst/>
          </a:prstGeom>
          <a:noFill/>
        </p:spPr>
        <p:txBody>
          <a:bodyPr wrap="square" rtlCol="0">
            <a:spAutoFit/>
          </a:bodyPr>
          <a:lstStyle/>
          <a:p>
            <a:pPr marL="285750" indent="-285750">
              <a:buFont typeface="Arial" panose="020B0604020202020204" pitchFamily="34" charset="0"/>
              <a:buChar char="•"/>
            </a:pPr>
            <a:r>
              <a:rPr lang="en-US" dirty="0"/>
              <a:t>Winter in large flocks</a:t>
            </a:r>
          </a:p>
        </p:txBody>
      </p:sp>
      <p:sp>
        <p:nvSpPr>
          <p:cNvPr id="47" name="TextBox 46">
            <a:extLst>
              <a:ext uri="{FF2B5EF4-FFF2-40B4-BE49-F238E27FC236}">
                <a16:creationId xmlns:a16="http://schemas.microsoft.com/office/drawing/2014/main" id="{443DEBF0-1097-FB8C-5EC8-4E4F6945219C}"/>
              </a:ext>
            </a:extLst>
          </p:cNvPr>
          <p:cNvSpPr txBox="1"/>
          <p:nvPr/>
        </p:nvSpPr>
        <p:spPr>
          <a:xfrm>
            <a:off x="5627641" y="6103243"/>
            <a:ext cx="3394397" cy="646331"/>
          </a:xfrm>
          <a:prstGeom prst="rect">
            <a:avLst/>
          </a:prstGeom>
          <a:noFill/>
        </p:spPr>
        <p:txBody>
          <a:bodyPr wrap="square" rtlCol="0">
            <a:spAutoFit/>
          </a:bodyPr>
          <a:lstStyle/>
          <a:p>
            <a:pPr marL="285750" indent="-285750">
              <a:buFont typeface="Arial" panose="020B0604020202020204" pitchFamily="34" charset="0"/>
              <a:buChar char="•"/>
            </a:pPr>
            <a:r>
              <a:rPr lang="en-US" dirty="0"/>
              <a:t>Males can be found singing atop posts, bushes, fences, etc.</a:t>
            </a:r>
          </a:p>
        </p:txBody>
      </p:sp>
      <p:pic>
        <p:nvPicPr>
          <p:cNvPr id="11278" name="Picture 14" descr="Range Map for Western Meadowlark">
            <a:extLst>
              <a:ext uri="{FF2B5EF4-FFF2-40B4-BE49-F238E27FC236}">
                <a16:creationId xmlns:a16="http://schemas.microsoft.com/office/drawing/2014/main" id="{1EF5FFE3-9260-2C1A-7B3F-57186FE7962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13441" y="2622319"/>
            <a:ext cx="1280160" cy="1536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D75CD0A8-3BBC-AC29-8EB4-6DFBF28AD1DB}"/>
              </a:ext>
            </a:extLst>
          </p:cNvPr>
          <p:cNvPicPr>
            <a:picLocks noChangeAspect="1"/>
          </p:cNvPicPr>
          <p:nvPr/>
        </p:nvPicPr>
        <p:blipFill>
          <a:blip r:embed="rId13"/>
          <a:stretch>
            <a:fillRect/>
          </a:stretch>
        </p:blipFill>
        <p:spPr>
          <a:xfrm>
            <a:off x="3553409" y="2162828"/>
            <a:ext cx="2037183" cy="438778"/>
          </a:xfrm>
          <a:prstGeom prst="rect">
            <a:avLst/>
          </a:prstGeom>
          <a:ln>
            <a:solidFill>
              <a:schemeClr val="tx1"/>
            </a:solidFill>
          </a:ln>
        </p:spPr>
      </p:pic>
    </p:spTree>
    <p:extLst>
      <p:ext uri="{BB962C8B-B14F-4D97-AF65-F5344CB8AC3E}">
        <p14:creationId xmlns:p14="http://schemas.microsoft.com/office/powerpoint/2010/main" val="34255959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E0838E2-8A00-F946-731C-0496C98AE007}"/>
              </a:ext>
            </a:extLst>
          </p:cNvPr>
          <p:cNvGrpSpPr/>
          <p:nvPr/>
        </p:nvGrpSpPr>
        <p:grpSpPr>
          <a:xfrm>
            <a:off x="136202" y="1974570"/>
            <a:ext cx="4295502" cy="2134012"/>
            <a:chOff x="0" y="2133188"/>
            <a:chExt cx="4473302" cy="2286000"/>
          </a:xfrm>
        </p:grpSpPr>
        <p:pic>
          <p:nvPicPr>
            <p:cNvPr id="10244" name="Picture 4" descr="Horned Lark Habitat &amp; Management Information - LandPKS">
              <a:extLst>
                <a:ext uri="{FF2B5EF4-FFF2-40B4-BE49-F238E27FC236}">
                  <a16:creationId xmlns:a16="http://schemas.microsoft.com/office/drawing/2014/main" id="{66B95A1C-3848-E7D1-C185-8EEF64920CD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69"/>
            <a:stretch/>
          </p:blipFill>
          <p:spPr bwMode="auto">
            <a:xfrm>
              <a:off x="0" y="2133188"/>
              <a:ext cx="2186880" cy="17748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2" name="Picture 2" descr="Outdoor Illinois Journal">
              <a:extLst>
                <a:ext uri="{FF2B5EF4-FFF2-40B4-BE49-F238E27FC236}">
                  <a16:creationId xmlns:a16="http://schemas.microsoft.com/office/drawing/2014/main" id="{36D75675-A28F-9867-4681-D0410F1D86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2149"/>
            <a:stretch/>
          </p:blipFill>
          <p:spPr bwMode="auto">
            <a:xfrm>
              <a:off x="2146706" y="2133188"/>
              <a:ext cx="2326596"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pic>
        <p:nvPicPr>
          <p:cNvPr id="6" name="Picture 8" descr="Hearing aid png images | PNGEgg">
            <a:extLst>
              <a:ext uri="{FF2B5EF4-FFF2-40B4-BE49-F238E27FC236}">
                <a16:creationId xmlns:a16="http://schemas.microsoft.com/office/drawing/2014/main" id="{4BA730A4-CD1C-10CE-BE73-43527AC63DFA}"/>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ackgroundRemoval t="4138" b="94483" l="6322" r="94828">
                        <a14:foregroundMark x1="45690" y1="20000" x2="45690" y2="20000"/>
                        <a14:foregroundMark x1="60057" y1="37931" x2="60057" y2="37931"/>
                        <a14:foregroundMark x1="18103" y1="8276" x2="18103" y2="8276"/>
                        <a14:foregroundMark x1="71552" y1="28621" x2="71552" y2="28621"/>
                        <a14:foregroundMark x1="85345" y1="20690" x2="85345" y2="20690"/>
                        <a14:foregroundMark x1="6609" y1="26552" x2="6609" y2="26552"/>
                        <a14:foregroundMark x1="81034" y1="87241" x2="81034" y2="87241"/>
                        <a14:foregroundMark x1="90805" y1="53793" x2="90805" y2="53793"/>
                        <a14:foregroundMark x1="28448" y1="4138" x2="28448" y2="4138"/>
                        <a14:foregroundMark x1="26724" y1="21724" x2="26724" y2="21724"/>
                        <a14:foregroundMark x1="20402" y1="86552" x2="20402" y2="86552"/>
                        <a14:foregroundMark x1="79023" y1="94483" x2="79023" y2="94483"/>
                        <a14:foregroundMark x1="94828" y1="51724" x2="94828" y2="517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4168" y="212770"/>
            <a:ext cx="1207008"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85A32FE4-863C-3B8A-DD7C-332E3303D70B}"/>
              </a:ext>
            </a:extLst>
          </p:cNvPr>
          <p:cNvSpPr txBox="1">
            <a:spLocks/>
          </p:cNvSpPr>
          <p:nvPr/>
        </p:nvSpPr>
        <p:spPr>
          <a:xfrm>
            <a:off x="864020" y="1515981"/>
            <a:ext cx="2615184" cy="437922"/>
          </a:xfrm>
          <a:prstGeom prst="rect">
            <a:avLst/>
          </a:prstGeom>
          <a:solidFill>
            <a:srgbClr val="D6CC00"/>
          </a:solidFill>
          <a:ln>
            <a:solidFill>
              <a:srgbClr val="626B2B"/>
            </a:solidFill>
          </a:ln>
        </p:spPr>
        <p:txBody>
          <a:bodyPr vert="horz" lIns="91440" tIns="9144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200" b="1" dirty="0"/>
              <a:t>horned lark</a:t>
            </a:r>
          </a:p>
          <a:p>
            <a:pPr marL="0" indent="0" algn="ctr">
              <a:spcBef>
                <a:spcPts val="0"/>
              </a:spcBef>
              <a:buFont typeface="Arial" panose="020B0604020202020204" pitchFamily="34" charset="0"/>
              <a:buNone/>
            </a:pPr>
            <a:r>
              <a:rPr lang="en-US" sz="1600" i="1" dirty="0"/>
              <a:t>Eremophila </a:t>
            </a:r>
            <a:r>
              <a:rPr lang="en-US" sz="1600" i="1" dirty="0" err="1"/>
              <a:t>alpestris</a:t>
            </a:r>
            <a:endParaRPr lang="en-US" sz="1600" i="1" dirty="0"/>
          </a:p>
        </p:txBody>
      </p:sp>
      <p:sp>
        <p:nvSpPr>
          <p:cNvPr id="14" name="Content Placeholder 3">
            <a:extLst>
              <a:ext uri="{FF2B5EF4-FFF2-40B4-BE49-F238E27FC236}">
                <a16:creationId xmlns:a16="http://schemas.microsoft.com/office/drawing/2014/main" id="{3603E13B-17C7-273D-4460-DA0474AA6CB8}"/>
              </a:ext>
            </a:extLst>
          </p:cNvPr>
          <p:cNvSpPr txBox="1">
            <a:spLocks/>
          </p:cNvSpPr>
          <p:nvPr/>
        </p:nvSpPr>
        <p:spPr>
          <a:xfrm>
            <a:off x="5662159" y="1515981"/>
            <a:ext cx="2617821" cy="437922"/>
          </a:xfrm>
          <a:prstGeom prst="rect">
            <a:avLst/>
          </a:prstGeom>
          <a:solidFill>
            <a:srgbClr val="D6CC00"/>
          </a:solidFill>
          <a:ln>
            <a:solidFill>
              <a:srgbClr val="626B2B"/>
            </a:solidFill>
          </a:ln>
        </p:spPr>
        <p:txBody>
          <a:bodyPr vert="horz" lIns="91440" tIns="9144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500" b="1" dirty="0"/>
              <a:t>Western meadowlark</a:t>
            </a:r>
          </a:p>
          <a:p>
            <a:pPr marL="0" indent="0" algn="ctr">
              <a:spcBef>
                <a:spcPts val="0"/>
              </a:spcBef>
              <a:spcAft>
                <a:spcPts val="600"/>
              </a:spcAft>
              <a:buFont typeface="Arial" panose="020B0604020202020204" pitchFamily="34" charset="0"/>
              <a:buNone/>
            </a:pPr>
            <a:r>
              <a:rPr lang="en-US" sz="1900" i="1" dirty="0"/>
              <a:t>Sturnella </a:t>
            </a:r>
            <a:r>
              <a:rPr lang="en-US" sz="1900" i="1" dirty="0" err="1"/>
              <a:t>neglecta</a:t>
            </a:r>
            <a:endParaRPr lang="en-US" sz="1900" i="1" dirty="0"/>
          </a:p>
        </p:txBody>
      </p:sp>
      <p:sp>
        <p:nvSpPr>
          <p:cNvPr id="17" name="TextBox 16">
            <a:extLst>
              <a:ext uri="{FF2B5EF4-FFF2-40B4-BE49-F238E27FC236}">
                <a16:creationId xmlns:a16="http://schemas.microsoft.com/office/drawing/2014/main" id="{FA435005-F910-E96B-C34E-22685E4383A0}"/>
              </a:ext>
            </a:extLst>
          </p:cNvPr>
          <p:cNvSpPr txBox="1"/>
          <p:nvPr/>
        </p:nvSpPr>
        <p:spPr>
          <a:xfrm>
            <a:off x="144014" y="3895469"/>
            <a:ext cx="4572000" cy="2893100"/>
          </a:xfrm>
          <a:prstGeom prst="rect">
            <a:avLst/>
          </a:prstGeom>
          <a:noFill/>
        </p:spPr>
        <p:txBody>
          <a:bodyPr wrap="square">
            <a:spAutoFit/>
          </a:bodyPr>
          <a:lstStyle/>
          <a:p>
            <a:pPr algn="l"/>
            <a:r>
              <a:rPr lang="en-US" sz="1400" b="1" i="0" cap="all" dirty="0">
                <a:solidFill>
                  <a:srgbClr val="0A0A0A"/>
                </a:solidFill>
                <a:effectLst/>
              </a:rPr>
              <a:t>SONGS</a:t>
            </a:r>
          </a:p>
          <a:p>
            <a:pPr algn="l"/>
            <a:r>
              <a:rPr lang="en-US" sz="1400" b="0" i="0" dirty="0">
                <a:solidFill>
                  <a:srgbClr val="0A0A0A"/>
                </a:solidFill>
                <a:effectLst/>
              </a:rPr>
              <a:t>Horned larks sing a delicate, musical song particularly in the early morning as early as an hour and a half before sunrise. It’s a fast, high-pitched sequence of sharp, tinkling notes, often rising in pitch to a quick jumble of concluding notes. Songs are typically a couple of seconds long but may go on for more than a minute. Males usually sing from a post, rock, clod, mound or other perch, but may sing on the wing, from a height of up to about 800 feet in the air.</a:t>
            </a:r>
          </a:p>
          <a:p>
            <a:pPr algn="l"/>
            <a:endParaRPr lang="en-US" sz="1000" b="0" i="0" dirty="0">
              <a:solidFill>
                <a:srgbClr val="0A0A0A"/>
              </a:solidFill>
              <a:effectLst/>
            </a:endParaRPr>
          </a:p>
          <a:p>
            <a:pPr algn="l"/>
            <a:r>
              <a:rPr lang="en-US" sz="1400" b="1" i="0" cap="all" dirty="0">
                <a:solidFill>
                  <a:srgbClr val="0A0A0A"/>
                </a:solidFill>
                <a:effectLst/>
              </a:rPr>
              <a:t>CALLS</a:t>
            </a:r>
          </a:p>
          <a:p>
            <a:pPr algn="l"/>
            <a:r>
              <a:rPr lang="en-US" sz="1400" b="0" i="0" dirty="0">
                <a:solidFill>
                  <a:srgbClr val="0A0A0A"/>
                </a:solidFill>
                <a:effectLst/>
              </a:rPr>
              <a:t>The Horned lark’s typical call, most often heard in fall and winter, is a high, piercing one- or two-note chip.</a:t>
            </a:r>
          </a:p>
        </p:txBody>
      </p:sp>
      <p:sp>
        <p:nvSpPr>
          <p:cNvPr id="19" name="TextBox 18">
            <a:extLst>
              <a:ext uri="{FF2B5EF4-FFF2-40B4-BE49-F238E27FC236}">
                <a16:creationId xmlns:a16="http://schemas.microsoft.com/office/drawing/2014/main" id="{6A6BAED2-465C-C4C2-E4C2-2A15A9FCFE4B}"/>
              </a:ext>
            </a:extLst>
          </p:cNvPr>
          <p:cNvSpPr txBox="1"/>
          <p:nvPr/>
        </p:nvSpPr>
        <p:spPr>
          <a:xfrm>
            <a:off x="4712298" y="3895469"/>
            <a:ext cx="4287688" cy="2831544"/>
          </a:xfrm>
          <a:prstGeom prst="rect">
            <a:avLst/>
          </a:prstGeom>
          <a:noFill/>
        </p:spPr>
        <p:txBody>
          <a:bodyPr wrap="square">
            <a:spAutoFit/>
          </a:bodyPr>
          <a:lstStyle/>
          <a:p>
            <a:pPr algn="l"/>
            <a:r>
              <a:rPr lang="en-US" sz="1400" b="1" i="0" cap="all" dirty="0">
                <a:solidFill>
                  <a:srgbClr val="0A0A0A"/>
                </a:solidFill>
                <a:effectLst/>
              </a:rPr>
              <a:t>SONGS</a:t>
            </a:r>
          </a:p>
          <a:p>
            <a:pPr algn="l"/>
            <a:r>
              <a:rPr lang="en-US" sz="1400" b="0" i="0" dirty="0">
                <a:solidFill>
                  <a:srgbClr val="0A0A0A"/>
                </a:solidFill>
                <a:effectLst/>
              </a:rPr>
              <a:t>Male Western meadowlarks have a complex, two-phrase “primary” song that begins with 1–6 pure whistles and descends to a series of 1–5 gurgling warbles. Males develop a repertoire of up to a dozen songs. When chasing competing males or responsive females, male Western meadowlarks give a hurried, excited “flight song” of short-spaced whistles and warbles. </a:t>
            </a:r>
          </a:p>
          <a:p>
            <a:pPr algn="l"/>
            <a:endParaRPr lang="en-US" sz="1000" b="0" i="0" dirty="0">
              <a:solidFill>
                <a:srgbClr val="0A0A0A"/>
              </a:solidFill>
              <a:effectLst/>
            </a:endParaRPr>
          </a:p>
          <a:p>
            <a:pPr algn="l"/>
            <a:r>
              <a:rPr lang="en-US" sz="1400" b="1" i="0" cap="all" dirty="0">
                <a:solidFill>
                  <a:srgbClr val="0A0A0A"/>
                </a:solidFill>
                <a:effectLst/>
              </a:rPr>
              <a:t>CALLS</a:t>
            </a:r>
          </a:p>
          <a:p>
            <a:pPr algn="l"/>
            <a:r>
              <a:rPr lang="en-US" sz="1400" b="0" i="0" dirty="0">
                <a:solidFill>
                  <a:srgbClr val="0A0A0A"/>
                </a:solidFill>
                <a:effectLst/>
              </a:rPr>
              <a:t>The Western meadowlark’s most common call is a low, bell-like </a:t>
            </a:r>
            <a:r>
              <a:rPr lang="en-US" sz="1400" b="0" i="1" dirty="0" err="1">
                <a:solidFill>
                  <a:srgbClr val="0A0A0A"/>
                </a:solidFill>
                <a:effectLst/>
              </a:rPr>
              <a:t>pluk</a:t>
            </a:r>
            <a:r>
              <a:rPr lang="en-US" sz="1400" b="0" i="0" dirty="0">
                <a:solidFill>
                  <a:srgbClr val="0A0A0A"/>
                </a:solidFill>
                <a:effectLst/>
              </a:rPr>
              <a:t> or </a:t>
            </a:r>
            <a:r>
              <a:rPr lang="en-US" sz="1400" b="0" i="1" dirty="0" err="1">
                <a:solidFill>
                  <a:srgbClr val="0A0A0A"/>
                </a:solidFill>
                <a:effectLst/>
              </a:rPr>
              <a:t>chupp</a:t>
            </a:r>
            <a:r>
              <a:rPr lang="en-US" sz="1400" b="0" i="0" dirty="0">
                <a:solidFill>
                  <a:srgbClr val="0A0A0A"/>
                </a:solidFill>
                <a:effectLst/>
              </a:rPr>
              <a:t> which they use when disturbed and during courtship and territorial displays</a:t>
            </a:r>
          </a:p>
        </p:txBody>
      </p:sp>
      <p:grpSp>
        <p:nvGrpSpPr>
          <p:cNvPr id="20" name="Group 19">
            <a:extLst>
              <a:ext uri="{FF2B5EF4-FFF2-40B4-BE49-F238E27FC236}">
                <a16:creationId xmlns:a16="http://schemas.microsoft.com/office/drawing/2014/main" id="{66E78B84-21A1-75BA-9DBA-3C0F8786FAEC}"/>
              </a:ext>
            </a:extLst>
          </p:cNvPr>
          <p:cNvGrpSpPr/>
          <p:nvPr/>
        </p:nvGrpSpPr>
        <p:grpSpPr>
          <a:xfrm>
            <a:off x="4887310" y="1974570"/>
            <a:ext cx="3956849" cy="2171534"/>
            <a:chOff x="4990181" y="2042849"/>
            <a:chExt cx="3856568" cy="1985390"/>
          </a:xfrm>
        </p:grpSpPr>
        <p:pic>
          <p:nvPicPr>
            <p:cNvPr id="10246" name="Picture 6" descr="Western Meadowlark :">
              <a:extLst>
                <a:ext uri="{FF2B5EF4-FFF2-40B4-BE49-F238E27FC236}">
                  <a16:creationId xmlns:a16="http://schemas.microsoft.com/office/drawing/2014/main" id="{AA542800-94B8-0367-05D9-A1E2F29B4E0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556" r="15558"/>
            <a:stretch/>
          </p:blipFill>
          <p:spPr bwMode="auto">
            <a:xfrm>
              <a:off x="4990181" y="2042849"/>
              <a:ext cx="2313933" cy="1756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8" name="Picture 8" descr="Western meadowlark - Wikipedia">
              <a:extLst>
                <a:ext uri="{FF2B5EF4-FFF2-40B4-BE49-F238E27FC236}">
                  <a16:creationId xmlns:a16="http://schemas.microsoft.com/office/drawing/2014/main" id="{69CAB3B5-DBE6-3D13-C980-8CEB76ED2A1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51" t="9790" r="13979" b="9790"/>
            <a:stretch/>
          </p:blipFill>
          <p:spPr bwMode="auto">
            <a:xfrm>
              <a:off x="7309296" y="2173583"/>
              <a:ext cx="1537453" cy="18546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788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4" name="Content Placeholder 3">
            <a:extLst>
              <a:ext uri="{FF2B5EF4-FFF2-40B4-BE49-F238E27FC236}">
                <a16:creationId xmlns:a16="http://schemas.microsoft.com/office/drawing/2014/main" id="{A1059AA5-7AF3-9B9A-B41D-DB9B20077839}"/>
              </a:ext>
            </a:extLst>
          </p:cNvPr>
          <p:cNvSpPr>
            <a:spLocks noGrp="1"/>
          </p:cNvSpPr>
          <p:nvPr>
            <p:ph sz="half" idx="1"/>
          </p:nvPr>
        </p:nvSpPr>
        <p:spPr>
          <a:xfrm>
            <a:off x="1333413" y="2739133"/>
            <a:ext cx="1265758" cy="520947"/>
          </a:xfrm>
        </p:spPr>
        <p:txBody>
          <a:bodyPr anchor="ctr">
            <a:normAutofit/>
          </a:bodyPr>
          <a:lstStyle/>
          <a:p>
            <a:pPr marL="0" indent="0" algn="ctr">
              <a:buNone/>
            </a:pPr>
            <a:r>
              <a:rPr lang="en-US" sz="1300" dirty="0"/>
              <a:t>Western meadowlark</a:t>
            </a:r>
          </a:p>
        </p:txBody>
      </p:sp>
      <p:pic>
        <p:nvPicPr>
          <p:cNvPr id="4100" name="Picture 4" descr="Western Meadowlark - GPNC">
            <a:extLst>
              <a:ext uri="{FF2B5EF4-FFF2-40B4-BE49-F238E27FC236}">
                <a16:creationId xmlns:a16="http://schemas.microsoft.com/office/drawing/2014/main" id="{A1F47BEB-E3E6-BD40-3DEA-7FB4C339EAD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47" t="12978" r="14829" b="13269"/>
          <a:stretch/>
        </p:blipFill>
        <p:spPr bwMode="auto">
          <a:xfrm>
            <a:off x="1333413" y="1446004"/>
            <a:ext cx="1252305" cy="13350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sp>
        <p:nvSpPr>
          <p:cNvPr id="8" name="Content Placeholder 3">
            <a:extLst>
              <a:ext uri="{FF2B5EF4-FFF2-40B4-BE49-F238E27FC236}">
                <a16:creationId xmlns:a16="http://schemas.microsoft.com/office/drawing/2014/main" id="{769E811C-6A67-FB18-E44B-FD77DD3A6543}"/>
              </a:ext>
            </a:extLst>
          </p:cNvPr>
          <p:cNvSpPr txBox="1">
            <a:spLocks/>
          </p:cNvSpPr>
          <p:nvPr/>
        </p:nvSpPr>
        <p:spPr>
          <a:xfrm>
            <a:off x="44275" y="2880969"/>
            <a:ext cx="1247661" cy="2809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horned lark</a:t>
            </a:r>
          </a:p>
        </p:txBody>
      </p:sp>
      <p:sp>
        <p:nvSpPr>
          <p:cNvPr id="12" name="Content Placeholder 3">
            <a:extLst>
              <a:ext uri="{FF2B5EF4-FFF2-40B4-BE49-F238E27FC236}">
                <a16:creationId xmlns:a16="http://schemas.microsoft.com/office/drawing/2014/main" id="{689DFB2B-9254-C157-9C6A-B9AC48EF4658}"/>
              </a:ext>
            </a:extLst>
          </p:cNvPr>
          <p:cNvSpPr txBox="1">
            <a:spLocks/>
          </p:cNvSpPr>
          <p:nvPr/>
        </p:nvSpPr>
        <p:spPr>
          <a:xfrm>
            <a:off x="2608876" y="2797427"/>
            <a:ext cx="1257599" cy="381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grasshopper sparrow</a:t>
            </a:r>
          </a:p>
        </p:txBody>
      </p:sp>
      <p:pic>
        <p:nvPicPr>
          <p:cNvPr id="13" name="Picture 6" descr="Grasshopper Sparrow Identification, All About Birds, Cornell Lab of  Ornithology">
            <a:extLst>
              <a:ext uri="{FF2B5EF4-FFF2-40B4-BE49-F238E27FC236}">
                <a16:creationId xmlns:a16="http://schemas.microsoft.com/office/drawing/2014/main" id="{770FA710-81FE-B0F7-6735-4D9D98CC4C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14" t="7284" r="13460" b="1282"/>
          <a:stretch/>
        </p:blipFill>
        <p:spPr bwMode="auto">
          <a:xfrm>
            <a:off x="2632837" y="1446004"/>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2" descr="Brewer's Sparrow Identification, All About Birds, Cornell Lab of Ornithology">
            <a:extLst>
              <a:ext uri="{FF2B5EF4-FFF2-40B4-BE49-F238E27FC236}">
                <a16:creationId xmlns:a16="http://schemas.microsoft.com/office/drawing/2014/main" id="{AC785880-749C-E33A-ADD4-D743B981FD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90" r="14497"/>
          <a:stretch/>
        </p:blipFill>
        <p:spPr bwMode="auto">
          <a:xfrm>
            <a:off x="3916568" y="1446004"/>
            <a:ext cx="1257599"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Content Placeholder 3">
            <a:extLst>
              <a:ext uri="{FF2B5EF4-FFF2-40B4-BE49-F238E27FC236}">
                <a16:creationId xmlns:a16="http://schemas.microsoft.com/office/drawing/2014/main" id="{768AF49A-D6EF-F220-EC90-ED48F2C2EF4F}"/>
              </a:ext>
            </a:extLst>
          </p:cNvPr>
          <p:cNvSpPr txBox="1">
            <a:spLocks/>
          </p:cNvSpPr>
          <p:nvPr/>
        </p:nvSpPr>
        <p:spPr>
          <a:xfrm>
            <a:off x="3899587" y="2754306"/>
            <a:ext cx="1257598" cy="460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Brewer’s sparrow</a:t>
            </a:r>
          </a:p>
        </p:txBody>
      </p:sp>
      <p:sp>
        <p:nvSpPr>
          <p:cNvPr id="27" name="Content Placeholder 3">
            <a:extLst>
              <a:ext uri="{FF2B5EF4-FFF2-40B4-BE49-F238E27FC236}">
                <a16:creationId xmlns:a16="http://schemas.microsoft.com/office/drawing/2014/main" id="{07EBC95A-1CB1-2EA7-9765-3D95743EEB54}"/>
              </a:ext>
            </a:extLst>
          </p:cNvPr>
          <p:cNvSpPr txBox="1">
            <a:spLocks/>
          </p:cNvSpPr>
          <p:nvPr/>
        </p:nvSpPr>
        <p:spPr>
          <a:xfrm>
            <a:off x="5227565" y="2847887"/>
            <a:ext cx="1261670" cy="305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lark sparrow</a:t>
            </a:r>
          </a:p>
        </p:txBody>
      </p:sp>
      <p:pic>
        <p:nvPicPr>
          <p:cNvPr id="28" name="Picture 16" descr="Lark Sparrow Identification, All About Birds, Cornell Lab of Ornithology">
            <a:extLst>
              <a:ext uri="{FF2B5EF4-FFF2-40B4-BE49-F238E27FC236}">
                <a16:creationId xmlns:a16="http://schemas.microsoft.com/office/drawing/2014/main" id="{520D2D12-7D89-38A1-1536-1336B5133D3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4" t="1101" r="21731" b="-1101"/>
          <a:stretch/>
        </p:blipFill>
        <p:spPr bwMode="auto">
          <a:xfrm>
            <a:off x="5221697" y="1446004"/>
            <a:ext cx="1257600"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18" descr="The Sage Thrasher And The Wasp – Feathered Photography">
            <a:extLst>
              <a:ext uri="{FF2B5EF4-FFF2-40B4-BE49-F238E27FC236}">
                <a16:creationId xmlns:a16="http://schemas.microsoft.com/office/drawing/2014/main" id="{51355CED-C7F1-8363-628C-6C3BCDF149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827" t="19085" r="36661" b="14576"/>
          <a:stretch/>
        </p:blipFill>
        <p:spPr bwMode="auto">
          <a:xfrm>
            <a:off x="7823196" y="1446004"/>
            <a:ext cx="1261872" cy="1331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Content Placeholder 3">
            <a:extLst>
              <a:ext uri="{FF2B5EF4-FFF2-40B4-BE49-F238E27FC236}">
                <a16:creationId xmlns:a16="http://schemas.microsoft.com/office/drawing/2014/main" id="{7BCFDCBB-8B74-4B5B-5C36-2472D1E48B20}"/>
              </a:ext>
            </a:extLst>
          </p:cNvPr>
          <p:cNvSpPr txBox="1">
            <a:spLocks/>
          </p:cNvSpPr>
          <p:nvPr/>
        </p:nvSpPr>
        <p:spPr>
          <a:xfrm>
            <a:off x="7823196" y="2787859"/>
            <a:ext cx="1261872" cy="5096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sage thrasher</a:t>
            </a:r>
          </a:p>
        </p:txBody>
      </p:sp>
      <p:pic>
        <p:nvPicPr>
          <p:cNvPr id="32" name="Picture 20" descr="Western Kingbird Identification, All About Birds, Cornell Lab of Ornithology">
            <a:extLst>
              <a:ext uri="{FF2B5EF4-FFF2-40B4-BE49-F238E27FC236}">
                <a16:creationId xmlns:a16="http://schemas.microsoft.com/office/drawing/2014/main" id="{7A97C7C5-6F8E-258A-5124-E8ADA323E7A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37" r="21244"/>
          <a:stretch/>
        </p:blipFill>
        <p:spPr bwMode="auto">
          <a:xfrm>
            <a:off x="6526827" y="1446949"/>
            <a:ext cx="1261872" cy="133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Content Placeholder 3">
            <a:extLst>
              <a:ext uri="{FF2B5EF4-FFF2-40B4-BE49-F238E27FC236}">
                <a16:creationId xmlns:a16="http://schemas.microsoft.com/office/drawing/2014/main" id="{DE42FF49-136A-442A-7D53-4B7AD7AA7C06}"/>
              </a:ext>
            </a:extLst>
          </p:cNvPr>
          <p:cNvSpPr txBox="1">
            <a:spLocks/>
          </p:cNvSpPr>
          <p:nvPr/>
        </p:nvSpPr>
        <p:spPr>
          <a:xfrm>
            <a:off x="6526827" y="2731186"/>
            <a:ext cx="1261872" cy="6248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t>Western kingbird</a:t>
            </a:r>
          </a:p>
        </p:txBody>
      </p:sp>
      <p:pic>
        <p:nvPicPr>
          <p:cNvPr id="34" name="Picture 2">
            <a:extLst>
              <a:ext uri="{FF2B5EF4-FFF2-40B4-BE49-F238E27FC236}">
                <a16:creationId xmlns:a16="http://schemas.microsoft.com/office/drawing/2014/main" id="{7F5E82F3-1E86-0289-ADE9-4B9B17A194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60" r="10883"/>
          <a:stretch/>
        </p:blipFill>
        <p:spPr bwMode="auto">
          <a:xfrm>
            <a:off x="49682" y="1446003"/>
            <a:ext cx="1247661" cy="1330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531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Brewer's Sparrow Identification, All About Birds, Cornell Lab of Ornithology">
            <a:extLst>
              <a:ext uri="{FF2B5EF4-FFF2-40B4-BE49-F238E27FC236}">
                <a16:creationId xmlns:a16="http://schemas.microsoft.com/office/drawing/2014/main" id="{4A4D5E0D-E7BF-8826-C79E-5E68409B91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90" r="14497"/>
          <a:stretch/>
        </p:blipFill>
        <p:spPr bwMode="auto">
          <a:xfrm>
            <a:off x="5678528" y="1974569"/>
            <a:ext cx="2585081" cy="27889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6" descr="Grasshopper Sparrow Identification, All About Birds, Cornell Lab of  Ornithology">
            <a:extLst>
              <a:ext uri="{FF2B5EF4-FFF2-40B4-BE49-F238E27FC236}">
                <a16:creationId xmlns:a16="http://schemas.microsoft.com/office/drawing/2014/main" id="{AD310A9E-49EA-2952-FB51-F998C799191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14" t="7284" r="13460" b="1282"/>
          <a:stretch/>
        </p:blipFill>
        <p:spPr bwMode="auto">
          <a:xfrm>
            <a:off x="883665" y="1974570"/>
            <a:ext cx="2616117" cy="2788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80E958B-A2F8-C9BE-4A76-C44448424D80}"/>
              </a:ext>
            </a:extLst>
          </p:cNvPr>
          <p:cNvSpPr>
            <a:spLocks noGrp="1"/>
          </p:cNvSpPr>
          <p:nvPr>
            <p:ph type="title"/>
          </p:nvPr>
        </p:nvSpPr>
        <p:spPr>
          <a:xfrm>
            <a:off x="1459832" y="212770"/>
            <a:ext cx="7055518" cy="755205"/>
          </a:xfrm>
        </p:spPr>
        <p:txBody>
          <a:bodyPr>
            <a:normAutofit/>
          </a:bodyPr>
          <a:lstStyle/>
          <a:p>
            <a:r>
              <a:rPr lang="en-US" dirty="0"/>
              <a:t>Common Birds of Rees TA</a:t>
            </a:r>
          </a:p>
        </p:txBody>
      </p:sp>
      <p:sp>
        <p:nvSpPr>
          <p:cNvPr id="2" name="Title 2">
            <a:extLst>
              <a:ext uri="{FF2B5EF4-FFF2-40B4-BE49-F238E27FC236}">
                <a16:creationId xmlns:a16="http://schemas.microsoft.com/office/drawing/2014/main" id="{0E1138EB-292C-63BB-C37F-42042770F9B1}"/>
              </a:ext>
            </a:extLst>
          </p:cNvPr>
          <p:cNvSpPr txBox="1">
            <a:spLocks/>
          </p:cNvSpPr>
          <p:nvPr/>
        </p:nvSpPr>
        <p:spPr>
          <a:xfrm>
            <a:off x="1459832" y="671359"/>
            <a:ext cx="2548768" cy="755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Univers Condensed" panose="020B0506020202050204" pitchFamily="34" charset="0"/>
                <a:ea typeface="+mj-ea"/>
                <a:cs typeface="+mj-cs"/>
              </a:defRPr>
            </a:lvl1pPr>
          </a:lstStyle>
          <a:p>
            <a:r>
              <a:rPr lang="en-US" sz="2400" cap="all" dirty="0">
                <a:solidFill>
                  <a:srgbClr val="626B2B"/>
                </a:solidFill>
              </a:rPr>
              <a:t>Passerines</a:t>
            </a:r>
          </a:p>
        </p:txBody>
      </p:sp>
      <p:pic>
        <p:nvPicPr>
          <p:cNvPr id="5" name="Picture 4" descr="Binocular Field Glasses Flat Icon Stock Illustration - Download Image Now -  Icon, Binoculars, Surveillance - iStock">
            <a:extLst>
              <a:ext uri="{FF2B5EF4-FFF2-40B4-BE49-F238E27FC236}">
                <a16:creationId xmlns:a16="http://schemas.microsoft.com/office/drawing/2014/main" id="{0025FB32-B122-D0A2-08F6-3F25C07CE7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36" b="99443" l="2778" r="97059">
                        <a14:foregroundMark x1="33497" y1="3621" x2="33497" y2="3621"/>
                        <a14:foregroundMark x1="66993" y1="836" x2="66993" y2="836"/>
                        <a14:foregroundMark x1="6863" y1="40669" x2="6863" y2="40669"/>
                        <a14:foregroundMark x1="2941" y1="64067" x2="4874" y2="70206"/>
                        <a14:foregroundMark x1="18301" y1="95543" x2="30229" y2="93036"/>
                        <a14:foregroundMark x1="30229" y1="93036" x2="32680" y2="89415"/>
                        <a14:foregroundMark x1="22222" y1="99443" x2="22222" y2="99443"/>
                        <a14:foregroundMark x1="91340" y1="38440" x2="97549" y2="52925"/>
                        <a14:foregroundMark x1="97549" y1="52925" x2="97059" y2="67409"/>
                        <a14:foregroundMark x1="97059" y1="67409" x2="89542" y2="89415"/>
                        <a14:backgroundMark x1="6209" y1="74095" x2="6209" y2="74095"/>
                        <a14:backgroundMark x1="6209" y1="74095" x2="7353" y2="76323"/>
                        <a14:backgroundMark x1="5882" y1="72981" x2="5065" y2="71031"/>
                        <a14:backgroundMark x1="4902" y1="70195" x2="4902" y2="70195"/>
                      </a14:backgroundRemoval>
                    </a14:imgEffect>
                  </a14:imgLayer>
                </a14:imgProps>
              </a:ext>
              <a:ext uri="{28A0092B-C50C-407E-A947-70E740481C1C}">
                <a14:useLocalDpi xmlns:a14="http://schemas.microsoft.com/office/drawing/2010/main" val="0"/>
              </a:ext>
            </a:extLst>
          </a:blip>
          <a:srcRect/>
          <a:stretch>
            <a:fillRect/>
          </a:stretch>
        </p:blipFill>
        <p:spPr bwMode="auto">
          <a:xfrm>
            <a:off x="7547581" y="227211"/>
            <a:ext cx="1463040" cy="85822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769E811C-6A67-FB18-E44B-FD77DD3A6543}"/>
              </a:ext>
            </a:extLst>
          </p:cNvPr>
          <p:cNvSpPr txBox="1">
            <a:spLocks/>
          </p:cNvSpPr>
          <p:nvPr/>
        </p:nvSpPr>
        <p:spPr>
          <a:xfrm>
            <a:off x="864020" y="1515981"/>
            <a:ext cx="2615184" cy="437922"/>
          </a:xfrm>
          <a:prstGeom prst="rect">
            <a:avLst/>
          </a:prstGeom>
          <a:solidFill>
            <a:srgbClr val="D6CC00"/>
          </a:solidFill>
          <a:ln>
            <a:solidFill>
              <a:srgbClr val="626B2B"/>
            </a:solidFill>
          </a:ln>
        </p:spPr>
        <p:txBody>
          <a:bodyPr vert="horz" lIns="91440" tIns="9144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200" b="1" dirty="0"/>
              <a:t>grasshopper sparrow</a:t>
            </a:r>
          </a:p>
          <a:p>
            <a:pPr marL="0" indent="0" algn="ctr">
              <a:spcBef>
                <a:spcPts val="0"/>
              </a:spcBef>
              <a:buFont typeface="Arial" panose="020B0604020202020204" pitchFamily="34" charset="0"/>
              <a:buNone/>
            </a:pPr>
            <a:r>
              <a:rPr lang="en-US" sz="1600" i="1" dirty="0"/>
              <a:t>Ammodramus savannarum</a:t>
            </a:r>
          </a:p>
        </p:txBody>
      </p:sp>
      <p:sp>
        <p:nvSpPr>
          <p:cNvPr id="14" name="Content Placeholder 3">
            <a:extLst>
              <a:ext uri="{FF2B5EF4-FFF2-40B4-BE49-F238E27FC236}">
                <a16:creationId xmlns:a16="http://schemas.microsoft.com/office/drawing/2014/main" id="{FFA98E9D-C965-23E1-A54C-7C4723E9B3BE}"/>
              </a:ext>
            </a:extLst>
          </p:cNvPr>
          <p:cNvSpPr txBox="1">
            <a:spLocks/>
          </p:cNvSpPr>
          <p:nvPr/>
        </p:nvSpPr>
        <p:spPr>
          <a:xfrm>
            <a:off x="5662159" y="1515981"/>
            <a:ext cx="2617821" cy="437922"/>
          </a:xfrm>
          <a:prstGeom prst="rect">
            <a:avLst/>
          </a:prstGeom>
          <a:solidFill>
            <a:srgbClr val="D6CC00"/>
          </a:solidFill>
          <a:ln>
            <a:solidFill>
              <a:srgbClr val="626B2B"/>
            </a:solidFill>
          </a:ln>
        </p:spPr>
        <p:txBody>
          <a:bodyPr vert="horz" lIns="91440" tIns="9144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2500" b="1" dirty="0"/>
              <a:t>Brewer’s sparrow</a:t>
            </a:r>
          </a:p>
          <a:p>
            <a:pPr marL="0" indent="0" algn="ctr">
              <a:spcBef>
                <a:spcPts val="0"/>
              </a:spcBef>
              <a:spcAft>
                <a:spcPts val="600"/>
              </a:spcAft>
              <a:buFont typeface="Arial" panose="020B0604020202020204" pitchFamily="34" charset="0"/>
              <a:buNone/>
            </a:pPr>
            <a:r>
              <a:rPr lang="en-US" sz="1900" i="1" dirty="0"/>
              <a:t>Spizella </a:t>
            </a:r>
            <a:r>
              <a:rPr lang="en-US" sz="1900" i="1" dirty="0" err="1"/>
              <a:t>breweri</a:t>
            </a:r>
            <a:endParaRPr lang="en-US" sz="1900" i="1" dirty="0"/>
          </a:p>
        </p:txBody>
      </p:sp>
      <p:sp>
        <p:nvSpPr>
          <p:cNvPr id="24" name="Left Brace 23">
            <a:extLst>
              <a:ext uri="{FF2B5EF4-FFF2-40B4-BE49-F238E27FC236}">
                <a16:creationId xmlns:a16="http://schemas.microsoft.com/office/drawing/2014/main" id="{E5A240F9-FFD2-2C4C-02E4-E4A288EE344A}"/>
              </a:ext>
            </a:extLst>
          </p:cNvPr>
          <p:cNvSpPr/>
          <p:nvPr/>
        </p:nvSpPr>
        <p:spPr>
          <a:xfrm>
            <a:off x="705187" y="2070902"/>
            <a:ext cx="461665" cy="2502569"/>
          </a:xfrm>
          <a:prstGeom prst="leftBrace">
            <a:avLst>
              <a:gd name="adj1" fmla="val 8333"/>
              <a:gd name="adj2" fmla="val 4996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98733AD4-355C-EE88-E912-9305ED55D5A5}"/>
              </a:ext>
            </a:extLst>
          </p:cNvPr>
          <p:cNvSpPr txBox="1"/>
          <p:nvPr/>
        </p:nvSpPr>
        <p:spPr>
          <a:xfrm>
            <a:off x="241731" y="2836733"/>
            <a:ext cx="553998" cy="869790"/>
          </a:xfrm>
          <a:prstGeom prst="rect">
            <a:avLst/>
          </a:prstGeom>
          <a:noFill/>
        </p:spPr>
        <p:txBody>
          <a:bodyPr vert="vert270" wrap="none" rtlCol="0">
            <a:spAutoFit/>
          </a:bodyPr>
          <a:lstStyle/>
          <a:p>
            <a:r>
              <a:rPr lang="en-US" sz="2400" b="1" dirty="0"/>
              <a:t>4-4.5”</a:t>
            </a:r>
          </a:p>
        </p:txBody>
      </p:sp>
      <p:sp>
        <p:nvSpPr>
          <p:cNvPr id="34" name="Left Brace 33">
            <a:extLst>
              <a:ext uri="{FF2B5EF4-FFF2-40B4-BE49-F238E27FC236}">
                <a16:creationId xmlns:a16="http://schemas.microsoft.com/office/drawing/2014/main" id="{8368EED3-C98F-7842-7EC1-12838B90858B}"/>
              </a:ext>
            </a:extLst>
          </p:cNvPr>
          <p:cNvSpPr/>
          <p:nvPr/>
        </p:nvSpPr>
        <p:spPr>
          <a:xfrm flipH="1">
            <a:off x="7963084" y="2091734"/>
            <a:ext cx="461665" cy="2502569"/>
          </a:xfrm>
          <a:prstGeom prst="leftBrace">
            <a:avLst>
              <a:gd name="adj1" fmla="val 8333"/>
              <a:gd name="adj2" fmla="val 4996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A189F987-1869-A461-DC8F-A97DF2B53259}"/>
              </a:ext>
            </a:extLst>
          </p:cNvPr>
          <p:cNvSpPr txBox="1"/>
          <p:nvPr/>
        </p:nvSpPr>
        <p:spPr>
          <a:xfrm flipH="1" flipV="1">
            <a:off x="8279980" y="3102046"/>
            <a:ext cx="553998" cy="632545"/>
          </a:xfrm>
          <a:prstGeom prst="rect">
            <a:avLst/>
          </a:prstGeom>
          <a:noFill/>
        </p:spPr>
        <p:txBody>
          <a:bodyPr vert="vert270" wrap="none" rtlCol="0">
            <a:spAutoFit/>
          </a:bodyPr>
          <a:lstStyle/>
          <a:p>
            <a:r>
              <a:rPr lang="en-US" sz="2400" b="1" dirty="0"/>
              <a:t>5-6”</a:t>
            </a:r>
          </a:p>
        </p:txBody>
      </p:sp>
      <p:sp>
        <p:nvSpPr>
          <p:cNvPr id="42" name="TextBox 41">
            <a:extLst>
              <a:ext uri="{FF2B5EF4-FFF2-40B4-BE49-F238E27FC236}">
                <a16:creationId xmlns:a16="http://schemas.microsoft.com/office/drawing/2014/main" id="{D2E1EFA5-DECA-D06B-01B1-D8926AB088F2}"/>
              </a:ext>
            </a:extLst>
          </p:cNvPr>
          <p:cNvSpPr txBox="1"/>
          <p:nvPr/>
        </p:nvSpPr>
        <p:spPr>
          <a:xfrm>
            <a:off x="524657" y="4880489"/>
            <a:ext cx="333885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Small, compact shape</a:t>
            </a:r>
          </a:p>
          <a:p>
            <a:pPr marL="285750" indent="-285750">
              <a:buFont typeface="Arial" panose="020B0604020202020204" pitchFamily="34" charset="0"/>
              <a:buChar char="•"/>
            </a:pPr>
            <a:r>
              <a:rPr lang="en-US" dirty="0"/>
              <a:t>Large head, long legs</a:t>
            </a:r>
          </a:p>
          <a:p>
            <a:pPr marL="285750" indent="-285750">
              <a:buFont typeface="Arial" panose="020B0604020202020204" pitchFamily="34" charset="0"/>
              <a:buChar char="•"/>
            </a:pPr>
            <a:r>
              <a:rPr lang="en-US" dirty="0"/>
              <a:t>Secretive, typically stay close to ground</a:t>
            </a:r>
          </a:p>
        </p:txBody>
      </p:sp>
      <p:pic>
        <p:nvPicPr>
          <p:cNvPr id="49" name="Picture 48">
            <a:extLst>
              <a:ext uri="{FF2B5EF4-FFF2-40B4-BE49-F238E27FC236}">
                <a16:creationId xmlns:a16="http://schemas.microsoft.com/office/drawing/2014/main" id="{D75CD0A8-3BBC-AC29-8EB4-6DFBF28AD1DB}"/>
              </a:ext>
            </a:extLst>
          </p:cNvPr>
          <p:cNvPicPr>
            <a:picLocks noChangeAspect="1"/>
          </p:cNvPicPr>
          <p:nvPr/>
        </p:nvPicPr>
        <p:blipFill>
          <a:blip r:embed="rId7"/>
          <a:stretch>
            <a:fillRect/>
          </a:stretch>
        </p:blipFill>
        <p:spPr>
          <a:xfrm>
            <a:off x="3570563" y="2766317"/>
            <a:ext cx="2037183" cy="438778"/>
          </a:xfrm>
          <a:prstGeom prst="rect">
            <a:avLst/>
          </a:prstGeom>
          <a:ln>
            <a:solidFill>
              <a:schemeClr val="tx1"/>
            </a:solidFill>
          </a:ln>
        </p:spPr>
      </p:pic>
      <p:pic>
        <p:nvPicPr>
          <p:cNvPr id="6" name="Picture 5">
            <a:extLst>
              <a:ext uri="{FF2B5EF4-FFF2-40B4-BE49-F238E27FC236}">
                <a16:creationId xmlns:a16="http://schemas.microsoft.com/office/drawing/2014/main" id="{C98DEEF7-222D-19F5-DE4B-21505A603DC8}"/>
              </a:ext>
            </a:extLst>
          </p:cNvPr>
          <p:cNvPicPr>
            <a:picLocks noChangeAspect="1"/>
          </p:cNvPicPr>
          <p:nvPr/>
        </p:nvPicPr>
        <p:blipFill>
          <a:blip r:embed="rId8"/>
          <a:stretch>
            <a:fillRect/>
          </a:stretch>
        </p:blipFill>
        <p:spPr>
          <a:xfrm>
            <a:off x="3223428" y="3227298"/>
            <a:ext cx="1280160" cy="1536192"/>
          </a:xfrm>
          <a:prstGeom prst="rect">
            <a:avLst/>
          </a:prstGeom>
          <a:ln>
            <a:solidFill>
              <a:schemeClr val="tx1"/>
            </a:solidFill>
          </a:ln>
        </p:spPr>
      </p:pic>
      <p:pic>
        <p:nvPicPr>
          <p:cNvPr id="12290" name="Picture 2" descr="Range Map for Brewer's Sparrow">
            <a:extLst>
              <a:ext uri="{FF2B5EF4-FFF2-40B4-BE49-F238E27FC236}">
                <a16:creationId xmlns:a16="http://schemas.microsoft.com/office/drawing/2014/main" id="{DCFFD6B5-E616-1A52-DE67-C9F27DFC62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0414" y="3227298"/>
            <a:ext cx="1280160" cy="1536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51697DF-5FE0-0E8D-19FE-01E915471DFC}"/>
              </a:ext>
            </a:extLst>
          </p:cNvPr>
          <p:cNvSpPr txBox="1"/>
          <p:nvPr/>
        </p:nvSpPr>
        <p:spPr>
          <a:xfrm>
            <a:off x="5301642" y="4853660"/>
            <a:ext cx="3338852" cy="923330"/>
          </a:xfrm>
          <a:prstGeom prst="rect">
            <a:avLst/>
          </a:prstGeom>
          <a:noFill/>
        </p:spPr>
        <p:txBody>
          <a:bodyPr wrap="square" rtlCol="0">
            <a:spAutoFit/>
          </a:bodyPr>
          <a:lstStyle/>
          <a:p>
            <a:pPr marL="285750" indent="-285750">
              <a:buFont typeface="Arial" panose="020B0604020202020204" pitchFamily="34" charset="0"/>
              <a:buChar char="•"/>
            </a:pPr>
            <a:r>
              <a:rPr lang="en-US" dirty="0"/>
              <a:t>Size of a chickadee</a:t>
            </a:r>
          </a:p>
          <a:p>
            <a:pPr marL="285750" indent="-285750">
              <a:buFont typeface="Arial" panose="020B0604020202020204" pitchFamily="34" charset="0"/>
              <a:buChar char="•"/>
            </a:pPr>
            <a:r>
              <a:rPr lang="en-US" dirty="0"/>
              <a:t>Long, notched tail, sharp conical bill</a:t>
            </a:r>
          </a:p>
        </p:txBody>
      </p:sp>
    </p:spTree>
    <p:extLst>
      <p:ext uri="{BB962C8B-B14F-4D97-AF65-F5344CB8AC3E}">
        <p14:creationId xmlns:p14="http://schemas.microsoft.com/office/powerpoint/2010/main" val="31863115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5810</TotalTime>
  <Words>1704</Words>
  <Application>Microsoft Office PowerPoint</Application>
  <PresentationFormat>On-screen Show (4:3)</PresentationFormat>
  <Paragraphs>319</Paragraphs>
  <Slides>26</Slides>
  <Notes>9</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PowerPoint Presentation</vt:lpstr>
      <vt:lpstr>Habitat</vt:lpstr>
      <vt:lpstr>PowerPoint Presentation</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Common Birds of Rees TA</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Swafford, Roy D Mr NFG ORARNG</dc:creator>
  <cp:lastModifiedBy>Zoe Duran</cp:lastModifiedBy>
  <cp:revision>274</cp:revision>
  <cp:lastPrinted>2020-10-12T18:36:37Z</cp:lastPrinted>
  <dcterms:created xsi:type="dcterms:W3CDTF">2019-03-25T23:03:12Z</dcterms:created>
  <dcterms:modified xsi:type="dcterms:W3CDTF">2023-05-19T22:09:03Z</dcterms:modified>
</cp:coreProperties>
</file>