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9" r:id="rId5"/>
  </p:sldMasterIdLst>
  <p:notesMasterIdLst>
    <p:notesMasterId r:id="rId24"/>
  </p:notesMasterIdLst>
  <p:handoutMasterIdLst>
    <p:handoutMasterId r:id="rId25"/>
  </p:handoutMasterIdLst>
  <p:sldIdLst>
    <p:sldId id="695" r:id="rId6"/>
    <p:sldId id="673" r:id="rId7"/>
    <p:sldId id="697" r:id="rId8"/>
    <p:sldId id="696" r:id="rId9"/>
    <p:sldId id="698" r:id="rId10"/>
    <p:sldId id="700" r:id="rId11"/>
    <p:sldId id="699" r:id="rId12"/>
    <p:sldId id="702" r:id="rId13"/>
    <p:sldId id="701" r:id="rId14"/>
    <p:sldId id="703" r:id="rId15"/>
    <p:sldId id="704" r:id="rId16"/>
    <p:sldId id="693" r:id="rId17"/>
    <p:sldId id="705" r:id="rId18"/>
    <p:sldId id="706" r:id="rId19"/>
    <p:sldId id="707" r:id="rId20"/>
    <p:sldId id="694" r:id="rId21"/>
    <p:sldId id="708" r:id="rId22"/>
    <p:sldId id="604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b="1" 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00FF"/>
    <a:srgbClr val="DF7D41"/>
    <a:srgbClr val="99CCFF"/>
    <a:srgbClr val="996633"/>
    <a:srgbClr val="0033CC"/>
    <a:srgbClr val="EAEAEA"/>
    <a:srgbClr val="DDDDDD"/>
    <a:srgbClr val="9966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86407" autoAdjust="0"/>
  </p:normalViewPr>
  <p:slideViewPr>
    <p:cSldViewPr snapToGrid="0">
      <p:cViewPr varScale="1">
        <p:scale>
          <a:sx n="98" d="100"/>
          <a:sy n="98" d="100"/>
        </p:scale>
        <p:origin x="1782" y="90"/>
      </p:cViewPr>
      <p:guideLst>
        <p:guide orient="horz" pos="21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2237" y="48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t" anchorCtr="0" compatLnSpc="1">
            <a:prstTxWarp prst="textNoShape">
              <a:avLst/>
            </a:prstTxWarp>
          </a:bodyPr>
          <a:lstStyle>
            <a:lvl1pPr algn="l" defTabSz="933305">
              <a:defRPr sz="1200"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5" y="1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t" anchorCtr="0" compatLnSpc="1">
            <a:prstTxWarp prst="textNoShape">
              <a:avLst/>
            </a:prstTxWarp>
          </a:bodyPr>
          <a:lstStyle>
            <a:lvl1pPr algn="r" defTabSz="933305">
              <a:defRPr sz="1200"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5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b" anchorCtr="0" compatLnSpc="1">
            <a:prstTxWarp prst="textNoShape">
              <a:avLst/>
            </a:prstTxWarp>
          </a:bodyPr>
          <a:lstStyle>
            <a:lvl1pPr algn="l" defTabSz="933305">
              <a:defRPr sz="1200"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5" y="8831265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b" anchorCtr="0" compatLnSpc="1">
            <a:prstTxWarp prst="textNoShape">
              <a:avLst/>
            </a:prstTxWarp>
          </a:bodyPr>
          <a:lstStyle>
            <a:lvl1pPr algn="r" defTabSz="933305">
              <a:defRPr sz="1200"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EDAFD08-C2CD-43D6-A22F-0312AF611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7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t" anchorCtr="0" compatLnSpc="1">
            <a:prstTxWarp prst="textNoShape">
              <a:avLst/>
            </a:prstTxWarp>
          </a:bodyPr>
          <a:lstStyle>
            <a:lvl1pPr algn="l" defTabSz="933305">
              <a:defRPr sz="1200"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5" y="0"/>
            <a:ext cx="3036887" cy="4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t" anchorCtr="0" compatLnSpc="1">
            <a:prstTxWarp prst="textNoShape">
              <a:avLst/>
            </a:prstTxWarp>
          </a:bodyPr>
          <a:lstStyle>
            <a:lvl1pPr algn="r" defTabSz="933305">
              <a:defRPr sz="1200"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8500"/>
            <a:ext cx="4662488" cy="3497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1" y="4429126"/>
            <a:ext cx="5143500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5825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b" anchorCtr="0" compatLnSpc="1">
            <a:prstTxWarp prst="textNoShape">
              <a:avLst/>
            </a:prstTxWarp>
          </a:bodyPr>
          <a:lstStyle>
            <a:lvl1pPr algn="l" defTabSz="933305">
              <a:defRPr sz="1200"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5" y="885825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9" tIns="46656" rIns="93309" bIns="46656" numCol="1" anchor="b" anchorCtr="0" compatLnSpc="1">
            <a:prstTxWarp prst="textNoShape">
              <a:avLst/>
            </a:prstTxWarp>
          </a:bodyPr>
          <a:lstStyle>
            <a:lvl1pPr algn="r" defTabSz="933305">
              <a:defRPr sz="1200"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A21A8F9-043F-4814-A4F2-96A00D322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54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1323" indent="-284147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350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5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99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874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0049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7223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4398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273A8D-8BB4-4A0D-B44F-DB4545D3F42C}" type="slidenum">
              <a:rPr lang="en-US" altLang="en-US">
                <a:solidFill>
                  <a:prstClr val="black"/>
                </a:solidFill>
                <a:cs typeface="Times New Roman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933451" y="4429125"/>
            <a:ext cx="51435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baseline="0" dirty="0"/>
              <a:t>INRMP </a:t>
            </a:r>
            <a:r>
              <a:rPr lang="en-US" baseline="0" dirty="0">
                <a:effectLst/>
              </a:rPr>
              <a:t>is intended to e</a:t>
            </a:r>
            <a:r>
              <a:rPr lang="en-US" dirty="0">
                <a:effectLst/>
              </a:rPr>
              <a:t>nsure the sustainability of ecosystems that encompass the installation;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ensure no net loss in the capability of installation lands to support the military mission at NRS(T) Jim Creek</a:t>
            </a: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Describes how the Navy will protect habitats and species, and implementation plan for natural resources projects, including: spawning surveys, </a:t>
            </a:r>
            <a:r>
              <a:rPr lang="en-US" baseline="0" dirty="0" err="1"/>
              <a:t>pika</a:t>
            </a:r>
            <a:r>
              <a:rPr lang="en-US" baseline="0" dirty="0"/>
              <a:t> surveys, bat surveys, wildlife cameras, forestry/wildfire reduction projects, aquatic habitat study at Twin Lakes, environmental education, riparian habitat restoration and invasive plant removal.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1323" indent="-284147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350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5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99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874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0049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7223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4398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273A8D-8BB4-4A0D-B44F-DB4545D3F42C}" type="slidenum">
              <a:rPr lang="en-US" altLang="en-US">
                <a:solidFill>
                  <a:prstClr val="black"/>
                </a:solidFill>
                <a:cs typeface="Times New Roman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933451" y="4429125"/>
            <a:ext cx="51435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404378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Supports the Recovery and Sustainment Program (RASP) initiative the Navy signed with USFWS. Purpose is implementing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priority conservation</a:t>
            </a:r>
            <a:r>
              <a:rPr lang="en-US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actions to promote recovery of the marbled murrelet, designated critical habitat, and forage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fish.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21A8F9-043F-4814-A4F2-96A00D322A5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9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21A8F9-043F-4814-A4F2-96A00D322A5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30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77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72" indent="-285720" defTabSz="930177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80" indent="-228576" defTabSz="930177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32" indent="-228576" defTabSz="930177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184" indent="-228576" defTabSz="930177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35" indent="-228576" defTabSz="930177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488" indent="-228576" defTabSz="930177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39" indent="-228576" defTabSz="930177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792" indent="-228576" defTabSz="930177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9066B3-AB29-40C3-9052-4E35750D5699}" type="slidenum">
              <a:rPr lang="en-US" sz="1200" b="0" i="0">
                <a:latin typeface="Times New Roman" pitchFamily="18" charset="0"/>
                <a:cs typeface="Times New Roman" pitchFamily="18" charset="0"/>
              </a:rPr>
              <a:pPr eaLnBrk="1" hangingPunct="1"/>
              <a:t>18</a:t>
            </a:fld>
            <a:endParaRPr lang="en-US" sz="1200" b="0" i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Navy must survey for species listed under the Endangered Species Act, including Marbled Murrelet and Northern Spotted Owl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Marbled murrelet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– sea bird that nests in mature and old-growth forests. Previously documented at Jim Creek.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Northern spotted owl – large home ranges in mature and old-growth forests, now rare in WA and would not be expected at Jim Creek given the patchwork of forest surrounding the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21A8F9-043F-4814-A4F2-96A00D322A5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0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4,800-acre installation near Arlington, WA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VLF radio transmitter for communication with Pacific Fleet, primary purpose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Navy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recreation program for active duty, retired, and civilian DoD personnel</a:t>
            </a: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Arial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Contains mature and old-growth forests,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particularly in the Twin Lakes/Cub Creek drainage. Some of the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largest remaining old-growth spruce and cedar forest in the Puget Sound trough.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MAMU critical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Arial" charset="0"/>
              </a:rPr>
              <a:t> habitat was designated within the installation in the location of this older forest.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21A8F9-043F-4814-A4F2-96A00D322A5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1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1323" indent="-284147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350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5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99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874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0049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7223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4398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273A8D-8BB4-4A0D-B44F-DB4545D3F42C}" type="slidenum">
              <a:rPr lang="en-US" altLang="en-US">
                <a:solidFill>
                  <a:prstClr val="black"/>
                </a:solidFill>
                <a:cs typeface="Times New Roman" pitchFamily="18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933451" y="4429125"/>
            <a:ext cx="51435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5897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1323" indent="-284147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350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5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99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874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0049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7223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4398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273A8D-8BB4-4A0D-B44F-DB4545D3F42C}" type="slidenum">
              <a:rPr lang="en-US" altLang="en-US">
                <a:solidFill>
                  <a:prstClr val="black"/>
                </a:solidFill>
                <a:cs typeface="Times New Roman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933451" y="4429125"/>
            <a:ext cx="51435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980830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1323" indent="-284147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350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5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99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874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0049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7223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4398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273A8D-8BB4-4A0D-B44F-DB4545D3F42C}" type="slidenum">
              <a:rPr lang="en-US" altLang="en-US">
                <a:solidFill>
                  <a:prstClr val="black"/>
                </a:solidFill>
                <a:cs typeface="Times New Roman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933451" y="4429125"/>
            <a:ext cx="51435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4301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1323" indent="-284147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350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5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99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874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0049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7223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4398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273A8D-8BB4-4A0D-B44F-DB4545D3F42C}" type="slidenum">
              <a:rPr lang="en-US" altLang="en-US">
                <a:solidFill>
                  <a:prstClr val="black"/>
                </a:solidFill>
                <a:cs typeface="Times New Roman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933451" y="4429125"/>
            <a:ext cx="51435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82227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1323" indent="-284147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350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5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99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874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0049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7223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4398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273A8D-8BB4-4A0D-B44F-DB4545D3F42C}" type="slidenum">
              <a:rPr lang="en-US" altLang="en-US">
                <a:solidFill>
                  <a:prstClr val="black"/>
                </a:solidFill>
                <a:cs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933451" y="4429125"/>
            <a:ext cx="51435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653739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1323" indent="-284147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1350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98525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5699" indent="-227001" defTabSz="9302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2874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0049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7223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4398" indent="-227001" defTabSz="9302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273A8D-8BB4-4A0D-B44F-DB4545D3F42C}" type="slidenum">
              <a:rPr lang="en-US" altLang="en-US">
                <a:solidFill>
                  <a:prstClr val="black"/>
                </a:solidFill>
                <a:cs typeface="Times New Roman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933451" y="4429125"/>
            <a:ext cx="51435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22965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2474" r="5161" b="25833"/>
          <a:stretch>
            <a:fillRect/>
          </a:stretch>
        </p:blipFill>
        <p:spPr bwMode="auto">
          <a:xfrm>
            <a:off x="0" y="1009650"/>
            <a:ext cx="9144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2"/>
          <p:cNvSpPr>
            <a:spLocks noChangeArrowheads="1"/>
          </p:cNvSpPr>
          <p:nvPr userDrawn="1"/>
        </p:nvSpPr>
        <p:spPr bwMode="auto">
          <a:xfrm>
            <a:off x="0" y="800100"/>
            <a:ext cx="9144000" cy="221797"/>
          </a:xfrm>
          <a:prstGeom prst="rect">
            <a:avLst/>
          </a:prstGeom>
          <a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400" dirty="0">
                <a:latin typeface="Arial" pitchFamily="34" charset="0"/>
                <a:cs typeface="Arial" pitchFamily="34" charset="0"/>
              </a:rPr>
              <a:t>Installation Brief</a:t>
            </a:r>
          </a:p>
        </p:txBody>
      </p:sp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652463" y="1533525"/>
            <a:ext cx="75533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br>
              <a:rPr lang="en-US">
                <a:solidFill>
                  <a:srgbClr val="FFFF00"/>
                </a:solidFill>
              </a:rPr>
            </a:br>
            <a:endParaRPr lang="en-US">
              <a:solidFill>
                <a:srgbClr val="FFFF00"/>
              </a:solidFill>
            </a:endParaRPr>
          </a:p>
          <a:p>
            <a:pPr algn="ctr"/>
            <a:endParaRPr lang="en-US">
              <a:solidFill>
                <a:srgbClr val="FFFF00"/>
              </a:solidFill>
            </a:endParaRPr>
          </a:p>
          <a:p>
            <a:pPr algn="ctr"/>
            <a:endParaRPr lang="en-US">
              <a:solidFill>
                <a:srgbClr val="FFFF00"/>
              </a:solidFill>
            </a:endParaRPr>
          </a:p>
          <a:p>
            <a:pPr algn="ctr"/>
            <a:br>
              <a:rPr lang="en-US">
                <a:solidFill>
                  <a:srgbClr val="FFFF00"/>
                </a:solidFill>
              </a:rPr>
            </a:b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2286000" y="28289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0" y="911126"/>
            <a:ext cx="9144000" cy="107714"/>
          </a:xfrm>
          <a:prstGeom prst="rect">
            <a:avLst/>
          </a:prstGeom>
          <a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00">
              <a:latin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0" y="800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409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026EC-F574-4036-A562-65A0260F20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577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138113"/>
            <a:ext cx="2192338" cy="6376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5738" y="138113"/>
            <a:ext cx="6427787" cy="6376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E3086-6571-473B-B5D6-6C5CB57BB9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8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7661A-B4D7-4773-B1E3-8D3D89450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26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9001-D673-4E5E-BD79-49FD60DE6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86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E5BFC-F5A9-4AF9-8C48-AE2816A55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94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D2AB-2897-49DA-80C1-CCE17B5CC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9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8D417-5C71-457D-B461-5703CEDF9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8FFFE-5C64-4C59-A0BB-20C76F199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30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E75B6-E943-4258-8FCA-0EEF8FF94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36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15236-3946-4AB2-A487-CD47B5684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0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69812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F3A40-7219-40ED-BFB8-5B397839F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2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A6C5F-1A68-4612-A9ED-5267CDDD3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14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F5F86-D441-4F83-A78D-8C50BD0D3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3CF73-7CE6-4EA5-837F-24844E1DD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0243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38" y="1760538"/>
            <a:ext cx="4310062" cy="475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60538"/>
            <a:ext cx="4310063" cy="475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75590-ABA8-4362-A20E-3078AE85C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162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8EC78-7A8A-4ADC-93A8-92F831FCF0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233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B3F94-770A-418F-AD21-0A8579299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568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C35A8-4B0F-4974-B6A3-56BC38EE3C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4890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388E-0BAA-4095-AA11-C16DA01FC2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261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271A6-EADC-4011-8AB3-89D0AA526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063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-8390"/>
            <a:ext cx="9144000" cy="1237115"/>
          </a:xfrm>
          <a:prstGeom prst="rect">
            <a:avLst/>
          </a:prstGeom>
          <a:blipFill>
            <a:blip r:embed="rId13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b="0" i="0" dirty="0">
              <a:solidFill>
                <a:schemeClr val="accent2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 userDrawn="1"/>
        </p:nvSpPr>
        <p:spPr bwMode="auto">
          <a:xfrm>
            <a:off x="0" y="1330576"/>
            <a:ext cx="9144000" cy="107714"/>
          </a:xfrm>
          <a:prstGeom prst="rect">
            <a:avLst/>
          </a:prstGeom>
          <a:blipFill>
            <a:blip r:embed="rId13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00">
              <a:latin typeface="Times New Roman" pitchFamily="18" charset="0"/>
            </a:endParaRPr>
          </a:p>
        </p:txBody>
      </p:sp>
      <p:sp>
        <p:nvSpPr>
          <p:cNvPr id="1029" name="Text Box 9"/>
          <p:cNvSpPr txBox="1">
            <a:spLocks noChangeArrowheads="1"/>
          </p:cNvSpPr>
          <p:nvPr userDrawn="1"/>
        </p:nvSpPr>
        <p:spPr bwMode="auto">
          <a:xfrm>
            <a:off x="0" y="1228725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00"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1" i="1" baseline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760538"/>
            <a:ext cx="8661400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5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55750" y="153988"/>
            <a:ext cx="6199188" cy="10525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2F4248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390"/>
            <a:ext cx="1462708" cy="1737360"/>
          </a:xfrm>
          <a:prstGeom prst="rect">
            <a:avLst/>
          </a:prstGeom>
        </p:spPr>
      </p:pic>
      <p:pic>
        <p:nvPicPr>
          <p:cNvPr id="11" name="Picture 11" descr="Jim Creek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46" y="-29368"/>
            <a:ext cx="1538654" cy="14516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92" r:id="rId1"/>
    <p:sldLayoutId id="2147486793" r:id="rId2"/>
    <p:sldLayoutId id="2147486794" r:id="rId3"/>
    <p:sldLayoutId id="2147486795" r:id="rId4"/>
    <p:sldLayoutId id="2147486796" r:id="rId5"/>
    <p:sldLayoutId id="2147486797" r:id="rId6"/>
    <p:sldLayoutId id="2147486798" r:id="rId7"/>
    <p:sldLayoutId id="2147486799" r:id="rId8"/>
    <p:sldLayoutId id="2147486800" r:id="rId9"/>
    <p:sldLayoutId id="2147486801" r:id="rId10"/>
    <p:sldLayoutId id="214748680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Arial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Arial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Arial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Arial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 i="1">
          <a:solidFill>
            <a:schemeClr val="bg1"/>
          </a:solidFill>
          <a:latin typeface="Arial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 i="1">
          <a:solidFill>
            <a:schemeClr val="bg1"/>
          </a:solidFill>
          <a:latin typeface="Arial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 i="1">
          <a:solidFill>
            <a:schemeClr val="bg1"/>
          </a:solidFill>
          <a:latin typeface="Arial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 i="1">
          <a:solidFill>
            <a:schemeClr val="bg1"/>
          </a:solidFill>
          <a:latin typeface="Arial" charset="0"/>
          <a:cs typeface="Times New Roman" pitchFamily="18" charset="0"/>
        </a:defRPr>
      </a:lvl9pPr>
    </p:titleStyle>
    <p:bodyStyle>
      <a:lvl1pPr marL="346075" indent="-287338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tabLst>
          <a:tab pos="688975" algn="l"/>
        </a:tabLst>
        <a:defRPr sz="2400">
          <a:solidFill>
            <a:schemeClr val="tx1"/>
          </a:solidFill>
          <a:latin typeface="+mn-lt"/>
          <a:cs typeface="+mn-cs"/>
        </a:defRPr>
      </a:lvl2pPr>
      <a:lvl3pPr marL="1033463" indent="-2381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422400" indent="-341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92D8B7-0377-48E5-91E1-4C5DCFBF4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1" r:id="rId1"/>
    <p:sldLayoutId id="2147486782" r:id="rId2"/>
    <p:sldLayoutId id="2147486783" r:id="rId3"/>
    <p:sldLayoutId id="2147486784" r:id="rId4"/>
    <p:sldLayoutId id="2147486785" r:id="rId5"/>
    <p:sldLayoutId id="2147486786" r:id="rId6"/>
    <p:sldLayoutId id="2147486787" r:id="rId7"/>
    <p:sldLayoutId id="2147486788" r:id="rId8"/>
    <p:sldLayoutId id="2147486789" r:id="rId9"/>
    <p:sldLayoutId id="2147486790" r:id="rId10"/>
    <p:sldLayoutId id="21474867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5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5800" y="693199"/>
            <a:ext cx="7772400" cy="1500187"/>
          </a:xfrm>
        </p:spPr>
        <p:txBody>
          <a:bodyPr/>
          <a:lstStyle/>
          <a:p>
            <a:pPr algn="ctr"/>
            <a:r>
              <a:rPr lang="en-US" sz="2200" b="1" dirty="0"/>
              <a:t>Monitoring for Marbled Murrelet and Northern Spotted Owl at Naval Radio Station Jim Creek </a:t>
            </a:r>
          </a:p>
          <a:p>
            <a:pPr algn="ctr"/>
            <a:r>
              <a:rPr lang="en-US" sz="2200" b="1" dirty="0"/>
              <a:t>with Implications for Future Marbled Murrelet Surveys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47" y="5168898"/>
            <a:ext cx="1284370" cy="1423447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A788613-D14B-2305-501D-1263799FD5EB}"/>
              </a:ext>
            </a:extLst>
          </p:cNvPr>
          <p:cNvSpPr txBox="1">
            <a:spLocks/>
          </p:cNvSpPr>
          <p:nvPr/>
        </p:nvSpPr>
        <p:spPr bwMode="auto">
          <a:xfrm>
            <a:off x="736121" y="2837563"/>
            <a:ext cx="7671758" cy="466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688975" algn="l"/>
              </a:tabLst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en-US" sz="1700" b="0" i="0" kern="0" dirty="0">
                <a:ea typeface="Calibri" panose="020F0502020204030204" pitchFamily="34" charset="0"/>
                <a:cs typeface="Times New Roman" panose="02020603050405020304" pitchFamily="18" charset="0"/>
              </a:rPr>
              <a:t>Adam Duarte</a:t>
            </a:r>
            <a:r>
              <a:rPr lang="en-US" sz="1700" b="0" i="0" kern="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700" b="0" i="0" kern="0" dirty="0">
                <a:ea typeface="Calibri" panose="020F0502020204030204" pitchFamily="34" charset="0"/>
                <a:cs typeface="Times New Roman" panose="02020603050405020304" pitchFamily="18" charset="0"/>
              </a:rPr>
              <a:t>, Alicia M. Higgs</a:t>
            </a:r>
            <a:r>
              <a:rPr lang="en-US" sz="1700" b="0" i="0" kern="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700" b="0" i="0" kern="0" dirty="0">
                <a:ea typeface="Calibri" panose="020F0502020204030204" pitchFamily="34" charset="0"/>
                <a:cs typeface="Times New Roman" panose="02020603050405020304" pitchFamily="18" charset="0"/>
              </a:rPr>
              <a:t>, Alaina D. Thomas</a:t>
            </a:r>
            <a:r>
              <a:rPr lang="en-US" sz="1700" b="0" i="0" kern="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700" b="0" i="0" kern="0" dirty="0">
                <a:ea typeface="Calibri" panose="020F0502020204030204" pitchFamily="34" charset="0"/>
                <a:cs typeface="Times New Roman" panose="02020603050405020304" pitchFamily="18" charset="0"/>
              </a:rPr>
              <a:t>, Damon B. Lesmesister</a:t>
            </a:r>
            <a:r>
              <a:rPr lang="en-US" sz="1700" b="0" i="0" kern="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ts val="0"/>
              </a:spcBef>
              <a:spcAft>
                <a:spcPts val="800"/>
              </a:spcAft>
            </a:pPr>
            <a:endParaRPr lang="en-US" sz="1700" b="0" i="0" kern="0" baseline="30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800"/>
              </a:spcAft>
            </a:pPr>
            <a:endParaRPr lang="en-US" sz="1700" b="0" i="0" kern="0" baseline="30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800"/>
              </a:spcAft>
            </a:pPr>
            <a:endParaRPr lang="en-US" sz="1800" b="0" i="0" kern="0" baseline="30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en-US" sz="1400" b="0" i="0" kern="0" dirty="0">
                <a:ea typeface="Calibri" panose="020F0502020204030204" pitchFamily="34" charset="0"/>
                <a:cs typeface="Times New Roman" panose="02020603050405020304" pitchFamily="18" charset="0"/>
              </a:rPr>
              <a:t>1. USDA Forest Service, Pacific Northwest Research Station </a:t>
            </a:r>
          </a:p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en-US" sz="1400" b="0" i="0" kern="0" dirty="0">
                <a:ea typeface="Calibri" panose="020F0502020204030204" pitchFamily="34" charset="0"/>
                <a:cs typeface="Times New Roman" panose="02020603050405020304" pitchFamily="18" charset="0"/>
              </a:rPr>
              <a:t>2. Naval Facilities Engineering Systems Command, Naval Station Everett</a:t>
            </a:r>
          </a:p>
          <a:p>
            <a:pPr algn="ctr"/>
            <a:endParaRPr lang="en-US" sz="1700" b="0" i="0" kern="0" dirty="0"/>
          </a:p>
        </p:txBody>
      </p:sp>
      <p:pic>
        <p:nvPicPr>
          <p:cNvPr id="1026" name="Picture 2" descr="Jim Creek Naval Radio Station - FoxRVTravel">
            <a:extLst>
              <a:ext uri="{FF2B5EF4-FFF2-40B4-BE49-F238E27FC236}">
                <a16:creationId xmlns:a16="http://schemas.microsoft.com/office/drawing/2014/main" id="{7B72B3DD-2D01-2F3A-5D6F-7101D01AE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7" b="95760" l="2000" r="95667">
                        <a14:foregroundMark x1="46667" y1="9894" x2="16000" y2="24735"/>
                        <a14:foregroundMark x1="16000" y1="24735" x2="11667" y2="47703"/>
                        <a14:foregroundMark x1="11667" y1="47703" x2="19667" y2="71378"/>
                        <a14:foregroundMark x1="19667" y1="71378" x2="64667" y2="85866"/>
                        <a14:foregroundMark x1="64667" y1="85866" x2="82000" y2="72792"/>
                        <a14:foregroundMark x1="82000" y1="72792" x2="87000" y2="47703"/>
                        <a14:foregroundMark x1="87000" y1="47703" x2="74333" y2="22615"/>
                        <a14:foregroundMark x1="74333" y1="22615" x2="57667" y2="10247"/>
                        <a14:foregroundMark x1="37333" y1="6007" x2="63000" y2="7420"/>
                        <a14:foregroundMark x1="63000" y1="7420" x2="85667" y2="26148"/>
                        <a14:foregroundMark x1="85667" y1="26148" x2="92333" y2="53357"/>
                        <a14:foregroundMark x1="92333" y1="53357" x2="87667" y2="73498"/>
                        <a14:foregroundMark x1="95333" y1="51943" x2="95333" y2="51943"/>
                        <a14:foregroundMark x1="25333" y1="80919" x2="56000" y2="92226"/>
                        <a14:foregroundMark x1="53333" y1="96113" x2="53333" y2="96113"/>
                        <a14:foregroundMark x1="12333" y1="68551" x2="6667" y2="49117"/>
                        <a14:foregroundMark x1="48667" y1="4594" x2="48667" y2="4594"/>
                        <a14:foregroundMark x1="53333" y1="2473" x2="53333" y2="2473"/>
                        <a14:foregroundMark x1="51000" y1="2473" x2="47333" y2="2473"/>
                        <a14:foregroundMark x1="40333" y1="4240" x2="19333" y2="16254"/>
                        <a14:foregroundMark x1="19333" y1="16254" x2="16667" y2="20848"/>
                        <a14:foregroundMark x1="3000" y1="46290" x2="11333" y2="23322"/>
                        <a14:foregroundMark x1="11333" y1="23322" x2="34667" y2="9187"/>
                        <a14:foregroundMark x1="34667" y1="9187" x2="63333" y2="7067"/>
                        <a14:foregroundMark x1="63333" y1="7067" x2="83667" y2="23322"/>
                        <a14:foregroundMark x1="83667" y1="23322" x2="94000" y2="46996"/>
                        <a14:foregroundMark x1="94000" y1="46996" x2="91000" y2="71731"/>
                        <a14:foregroundMark x1="91000" y1="71731" x2="74667" y2="87279"/>
                        <a14:foregroundMark x1="74667" y1="87279" x2="49333" y2="97527"/>
                        <a14:foregroundMark x1="49333" y1="97527" x2="23333" y2="90106"/>
                        <a14:foregroundMark x1="23333" y1="90106" x2="6667" y2="73852"/>
                        <a14:foregroundMark x1="6667" y1="73852" x2="2333" y2="46290"/>
                        <a14:foregroundMark x1="2333" y1="46290" x2="2333" y2="46290"/>
                        <a14:foregroundMark x1="91333" y1="69258" x2="91333" y2="69258"/>
                        <a14:foregroundMark x1="91333" y1="74205" x2="89667" y2="78092"/>
                        <a14:foregroundMark x1="89000" y1="81625" x2="80333" y2="83746"/>
                        <a14:foregroundMark x1="54333" y1="92933" x2="77000" y2="91519"/>
                        <a14:foregroundMark x1="79000" y1="92580" x2="81000" y2="79505"/>
                        <a14:foregroundMark x1="86000" y1="85512" x2="95000" y2="30035"/>
                        <a14:foregroundMark x1="95000" y1="30035" x2="76667" y2="12721"/>
                        <a14:foregroundMark x1="76667" y1="12721" x2="55667" y2="2827"/>
                        <a14:foregroundMark x1="55667" y1="2827" x2="30667" y2="4594"/>
                        <a14:foregroundMark x1="30667" y1="4594" x2="12000" y2="16608"/>
                        <a14:foregroundMark x1="92333" y1="35336" x2="95667" y2="61484"/>
                        <a14:foregroundMark x1="95667" y1="61484" x2="92667" y2="74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22" y="5048654"/>
            <a:ext cx="1763890" cy="16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7121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6500"/>
          </a:xfrm>
        </p:spPr>
        <p:txBody>
          <a:bodyPr/>
          <a:lstStyle/>
          <a:p>
            <a:r>
              <a:rPr lang="en-US" sz="3600" dirty="0"/>
              <a:t>Audio Data Analyses</a:t>
            </a:r>
            <a:endParaRPr lang="en-US" altLang="en-US" dirty="0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B91488-8C6F-12CD-A1B9-24B85452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5"/>
          <a:stretch/>
        </p:blipFill>
        <p:spPr>
          <a:xfrm>
            <a:off x="1331374" y="4800080"/>
            <a:ext cx="6481252" cy="1766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525A72-4AE5-FD45-CEED-C844AB97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624519"/>
            <a:ext cx="4119570" cy="28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428" y="1860247"/>
            <a:ext cx="4310062" cy="4754562"/>
          </a:xfrm>
        </p:spPr>
        <p:txBody>
          <a:bodyPr/>
          <a:lstStyle/>
          <a:p>
            <a:pPr marL="58737" indent="0">
              <a:buNone/>
            </a:pPr>
            <a:r>
              <a:rPr lang="en-US" dirty="0"/>
              <a:t>  PNW C-net v4 </a:t>
            </a:r>
          </a:p>
          <a:p>
            <a:pPr lvl="1"/>
            <a:r>
              <a:rPr lang="en-US" sz="2000" kern="1200" dirty="0">
                <a:ea typeface="Times New Roman" panose="02020603050405020304" pitchFamily="18" charset="0"/>
              </a:rPr>
              <a:t>P</a:t>
            </a:r>
            <a:r>
              <a:rPr lang="en-US" sz="2000" kern="1200" dirty="0">
                <a:effectLst/>
                <a:ea typeface="Times New Roman" panose="02020603050405020304" pitchFamily="18" charset="0"/>
              </a:rPr>
              <a:t>rediction thresholds</a:t>
            </a:r>
          </a:p>
          <a:p>
            <a:pPr lvl="2"/>
            <a:r>
              <a:rPr lang="en-US" sz="1600" kern="1200" dirty="0">
                <a:effectLst/>
                <a:ea typeface="Times New Roman" panose="02020603050405020304" pitchFamily="18" charset="0"/>
              </a:rPr>
              <a:t>≥0.95 for MAMU </a:t>
            </a:r>
            <a:r>
              <a:rPr lang="en-US" sz="1600" kern="1200" dirty="0" err="1">
                <a:effectLst/>
                <a:ea typeface="Times New Roman" panose="02020603050405020304" pitchFamily="18" charset="0"/>
              </a:rPr>
              <a:t>keer</a:t>
            </a:r>
            <a:r>
              <a:rPr lang="en-US" sz="1600" kern="1200" dirty="0">
                <a:effectLst/>
                <a:ea typeface="Times New Roman" panose="02020603050405020304" pitchFamily="18" charset="0"/>
              </a:rPr>
              <a:t> calls</a:t>
            </a:r>
          </a:p>
          <a:p>
            <a:pPr lvl="2"/>
            <a:r>
              <a:rPr lang="en-US" sz="1600" kern="1200" dirty="0">
                <a:effectLst/>
                <a:ea typeface="Times New Roman" panose="02020603050405020304" pitchFamily="18" charset="0"/>
              </a:rPr>
              <a:t>≥0.25 for NSO location calls</a:t>
            </a:r>
          </a:p>
          <a:p>
            <a:pPr marL="795338" lvl="2" indent="0">
              <a:buNone/>
            </a:pPr>
            <a:endParaRPr lang="en-US" sz="1600" kern="1200" dirty="0">
              <a:effectLst/>
              <a:ea typeface="Times New Roman" panose="02020603050405020304" pitchFamily="18" charset="0"/>
            </a:endParaRPr>
          </a:p>
          <a:p>
            <a:pPr lvl="1"/>
            <a:endParaRPr lang="en-US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152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6500"/>
          </a:xfrm>
        </p:spPr>
        <p:txBody>
          <a:bodyPr/>
          <a:lstStyle/>
          <a:p>
            <a:r>
              <a:rPr lang="en-US" sz="3600" dirty="0"/>
              <a:t>Results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4938" y="1857100"/>
            <a:ext cx="4310062" cy="4754562"/>
          </a:xfrm>
        </p:spPr>
        <p:txBody>
          <a:bodyPr/>
          <a:lstStyle/>
          <a:p>
            <a:pPr marL="58737" indent="0">
              <a:buNone/>
            </a:pPr>
            <a:r>
              <a:rPr lang="en-US" sz="2000" dirty="0"/>
              <a:t>Passive Acoustic</a:t>
            </a:r>
          </a:p>
          <a:p>
            <a:r>
              <a:rPr lang="en-US" sz="1800" dirty="0"/>
              <a:t>39 total stations</a:t>
            </a:r>
          </a:p>
          <a:p>
            <a:r>
              <a:rPr lang="en-US" sz="1800" dirty="0"/>
              <a:t>Aimed for 6 week deployments</a:t>
            </a:r>
          </a:p>
          <a:p>
            <a:pPr lvl="1"/>
            <a:r>
              <a:rPr lang="en-US" sz="1400" kern="1200" dirty="0">
                <a:effectLst/>
                <a:ea typeface="Times New Roman" panose="02020603050405020304" pitchFamily="18" charset="0"/>
              </a:rPr>
              <a:t>Days fully </a:t>
            </a:r>
            <a:r>
              <a:rPr lang="en-US" sz="1400" kern="1200" dirty="0">
                <a:ea typeface="Times New Roman" panose="02020603050405020304" pitchFamily="18" charset="0"/>
              </a:rPr>
              <a:t>operational averaged 46.7 </a:t>
            </a:r>
          </a:p>
          <a:p>
            <a:pPr marL="403225" lvl="1" indent="0">
              <a:buNone/>
            </a:pPr>
            <a:r>
              <a:rPr lang="en-US" sz="1400" kern="1200" dirty="0">
                <a:ea typeface="Times New Roman" panose="02020603050405020304" pitchFamily="18" charset="0"/>
              </a:rPr>
              <a:t>	  (range: </a:t>
            </a:r>
            <a:r>
              <a:rPr lang="en-US" sz="1400" kern="1200" dirty="0">
                <a:effectLst/>
                <a:ea typeface="Times New Roman" panose="02020603050405020304" pitchFamily="18" charset="0"/>
              </a:rPr>
              <a:t>13–64)</a:t>
            </a:r>
          </a:p>
          <a:p>
            <a:pPr lvl="1"/>
            <a:r>
              <a:rPr lang="en-US" sz="1400" kern="1200" dirty="0">
                <a:effectLst/>
                <a:ea typeface="Times New Roman" panose="02020603050405020304" pitchFamily="18" charset="0"/>
              </a:rPr>
              <a:t>Recorded 1,840,970.24 total hours</a:t>
            </a:r>
          </a:p>
          <a:p>
            <a:pPr lvl="2"/>
            <a:r>
              <a:rPr lang="en-US" sz="1000" kern="1200" dirty="0">
                <a:effectLst/>
                <a:ea typeface="Times New Roman" panose="02020603050405020304" pitchFamily="18" charset="0"/>
              </a:rPr>
              <a:t>Range across stations: 133.00–664.86 hours </a:t>
            </a:r>
          </a:p>
          <a:p>
            <a:pPr lvl="2"/>
            <a:r>
              <a:rPr lang="en-US" sz="1000" kern="1200" dirty="0">
                <a:effectLst/>
                <a:ea typeface="Times New Roman" panose="02020603050405020304" pitchFamily="18" charset="0"/>
              </a:rPr>
              <a:t>Approximately 4.74 Tb of audio data</a:t>
            </a:r>
          </a:p>
          <a:p>
            <a:r>
              <a:rPr lang="en-US" sz="1800" kern="1200" dirty="0">
                <a:effectLst/>
                <a:ea typeface="Times New Roman" panose="02020603050405020304" pitchFamily="18" charset="0"/>
              </a:rPr>
              <a:t>No detections of NSO</a:t>
            </a:r>
          </a:p>
          <a:p>
            <a:pPr lvl="1"/>
            <a:r>
              <a:rPr lang="en-US" sz="1400" kern="1200" dirty="0">
                <a:effectLst/>
                <a:ea typeface="Times New Roman" panose="02020603050405020304" pitchFamily="18" charset="0"/>
              </a:rPr>
              <a:t>BADO detected at 38 stations</a:t>
            </a:r>
          </a:p>
          <a:p>
            <a:r>
              <a:rPr lang="en-US" sz="1800" kern="1200" dirty="0"/>
              <a:t>MAMU detected at 24 stations</a:t>
            </a:r>
          </a:p>
          <a:p>
            <a:pPr lvl="1"/>
            <a:r>
              <a:rPr lang="en-US" sz="1400" kern="1200" dirty="0"/>
              <a:t>573 total detections</a:t>
            </a:r>
            <a:endParaRPr lang="en-US" sz="1400" dirty="0"/>
          </a:p>
          <a:p>
            <a:pPr lvl="1"/>
            <a:endParaRPr lang="en-US" sz="2000" dirty="0">
              <a:effectLst/>
              <a:ea typeface="Times New Roman" panose="02020603050405020304" pitchFamily="18" charset="0"/>
            </a:endParaRPr>
          </a:p>
          <a:p>
            <a:pPr lvl="1"/>
            <a:endParaRPr lang="en-US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81451C1-3D4F-2B29-ABB1-6C5DA0426B0C}"/>
              </a:ext>
            </a:extLst>
          </p:cNvPr>
          <p:cNvSpPr txBox="1">
            <a:spLocks/>
          </p:cNvSpPr>
          <p:nvPr/>
        </p:nvSpPr>
        <p:spPr bwMode="auto">
          <a:xfrm>
            <a:off x="4833938" y="1857100"/>
            <a:ext cx="4310062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60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771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>
                <a:tab pos="688975" algn="l"/>
              </a:tabLst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033463" indent="-2381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422400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8737" indent="0">
              <a:buNone/>
            </a:pPr>
            <a:r>
              <a:rPr lang="en-US" sz="2000" b="0" i="0" kern="0" dirty="0"/>
              <a:t>Audio-visual Surveys</a:t>
            </a:r>
          </a:p>
          <a:p>
            <a:r>
              <a:rPr lang="en-US" sz="1800" b="0" i="0" kern="0" dirty="0"/>
              <a:t>19 total stations</a:t>
            </a:r>
          </a:p>
          <a:p>
            <a:r>
              <a:rPr lang="en-US" sz="1800" b="0" i="0" kern="0" dirty="0"/>
              <a:t>Replicate surveys</a:t>
            </a:r>
          </a:p>
          <a:p>
            <a:pPr lvl="1"/>
            <a:r>
              <a:rPr lang="en-US" sz="1400" b="0" i="0" kern="0" dirty="0"/>
              <a:t>70 total surveys</a:t>
            </a:r>
          </a:p>
          <a:p>
            <a:pPr lvl="1"/>
            <a:r>
              <a:rPr lang="en-US" sz="1400" b="0" i="0" kern="0" dirty="0"/>
              <a:t>2–5 replicate surveys per station (avg. = 3.68)</a:t>
            </a:r>
          </a:p>
          <a:p>
            <a:r>
              <a:rPr lang="en-US" sz="1800" b="0" i="0" kern="0" dirty="0"/>
              <a:t>MAMU detected at 10 stations</a:t>
            </a:r>
          </a:p>
          <a:p>
            <a:pPr lvl="1"/>
            <a:r>
              <a:rPr lang="en-US" sz="1400" b="0" i="0" kern="0" dirty="0"/>
              <a:t>88 total detections</a:t>
            </a:r>
          </a:p>
          <a:p>
            <a:endParaRPr lang="en-US" sz="1800" b="0" i="0" kern="0" dirty="0"/>
          </a:p>
        </p:txBody>
      </p:sp>
      <p:pic>
        <p:nvPicPr>
          <p:cNvPr id="9" name="Picture 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2EFF326B-A4CA-1B45-3664-216534F23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07" y="1644911"/>
            <a:ext cx="1159984" cy="889321"/>
          </a:xfrm>
          <a:prstGeom prst="rect">
            <a:avLst/>
          </a:prstGeom>
        </p:spPr>
      </p:pic>
      <p:pic>
        <p:nvPicPr>
          <p:cNvPr id="10" name="Picture 9" descr="Song Meter SM4 Wildlife Audio Recorder | Wildlife Acoustics">
            <a:extLst>
              <a:ext uri="{FF2B5EF4-FFF2-40B4-BE49-F238E27FC236}">
                <a16:creationId xmlns:a16="http://schemas.microsoft.com/office/drawing/2014/main" id="{127AFF5B-43B4-AB2C-ECB0-BB5CD3D4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69" y="1644573"/>
            <a:ext cx="1186212" cy="88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54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37CE882-62DA-9F1E-A7EC-65DBA6BBD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1" y="1074474"/>
            <a:ext cx="7534199" cy="5821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Acoustic MAMU Detections</a:t>
            </a:r>
          </a:p>
        </p:txBody>
      </p:sp>
      <p:pic>
        <p:nvPicPr>
          <p:cNvPr id="4" name="Picture 3" descr="Song Meter SM4 Wildlife Audio Recorder | Wildlife Acoustics">
            <a:extLst>
              <a:ext uri="{FF2B5EF4-FFF2-40B4-BE49-F238E27FC236}">
                <a16:creationId xmlns:a16="http://schemas.microsoft.com/office/drawing/2014/main" id="{37E14DA4-FEFC-6FCA-B153-4AAFAE171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21" y="68962"/>
            <a:ext cx="1516717" cy="11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B53560-8436-E666-941F-4C9AE29639CC}"/>
              </a:ext>
            </a:extLst>
          </p:cNvPr>
          <p:cNvSpPr/>
          <p:nvPr/>
        </p:nvSpPr>
        <p:spPr bwMode="auto">
          <a:xfrm>
            <a:off x="2597284" y="5291846"/>
            <a:ext cx="603115" cy="27873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AC2D6C-1675-7C4B-3CF0-77FFED09FFF3}"/>
              </a:ext>
            </a:extLst>
          </p:cNvPr>
          <p:cNvSpPr/>
          <p:nvPr/>
        </p:nvSpPr>
        <p:spPr bwMode="auto">
          <a:xfrm>
            <a:off x="2597284" y="4724534"/>
            <a:ext cx="603115" cy="27873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F81D8F-3E7B-9C8B-7C47-C37A89DEBB33}"/>
              </a:ext>
            </a:extLst>
          </p:cNvPr>
          <p:cNvSpPr/>
          <p:nvPr/>
        </p:nvSpPr>
        <p:spPr bwMode="auto">
          <a:xfrm>
            <a:off x="2438399" y="4370994"/>
            <a:ext cx="603115" cy="27873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91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DB119D-4DF6-92A7-A1AD-B2576495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655" y="3308322"/>
            <a:ext cx="6381345" cy="3638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Audio-visual Survey</a:t>
            </a:r>
            <a:br>
              <a:rPr lang="en-US"/>
            </a:br>
            <a:r>
              <a:rPr lang="en-US"/>
              <a:t>MAMU Detections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E1F8657-7E6F-93D5-7C1F-08DD90090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945" y="1949450"/>
            <a:ext cx="6868977" cy="4754562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200" dirty="0">
                <a:effectLst/>
                <a:ea typeface="Times New Roman" panose="02020603050405020304" pitchFamily="18" charset="0"/>
              </a:rPr>
              <a:t>88 total detections across 10 stations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ea typeface="Times New Roman" panose="02020603050405020304" pitchFamily="18" charset="0"/>
              </a:rPr>
              <a:t>69 were auditory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ea typeface="Times New Roman" panose="02020603050405020304" pitchFamily="18" charset="0"/>
              </a:rPr>
              <a:t>Visual detections</a:t>
            </a:r>
          </a:p>
          <a:p>
            <a:pPr marL="687388" lvl="1" indent="-285750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effectLst/>
                <a:ea typeface="Times New Roman" panose="02020603050405020304" pitchFamily="18" charset="0"/>
              </a:rPr>
              <a:t>4 flying over the canopy</a:t>
            </a:r>
          </a:p>
          <a:p>
            <a:pPr marL="687388" lvl="1" indent="-285750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effectLst/>
                <a:ea typeface="Times New Roman" panose="02020603050405020304" pitchFamily="18" charset="0"/>
              </a:rPr>
              <a:t>1 circling over the canopy</a:t>
            </a:r>
          </a:p>
          <a:p>
            <a:pPr marL="687388" lvl="1" indent="-285750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effectLst/>
                <a:ea typeface="Times New Roman" panose="02020603050405020304" pitchFamily="18" charset="0"/>
              </a:rPr>
              <a:t>8 circling at or below canopy</a:t>
            </a:r>
          </a:p>
          <a:p>
            <a:pPr marL="687388" lvl="1" indent="-285750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effectLst/>
                <a:ea typeface="Times New Roman" panose="02020603050405020304" pitchFamily="18" charset="0"/>
              </a:rPr>
              <a:t>6 flying through at or below canopy</a:t>
            </a:r>
          </a:p>
        </p:txBody>
      </p:sp>
      <p:pic>
        <p:nvPicPr>
          <p:cNvPr id="11" name="Picture 10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055B2F18-3A1C-83A8-B87D-83D6F8118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14" y="33859"/>
            <a:ext cx="1686221" cy="12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414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MAMU Detections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AD5DA0-1FAF-78E7-D256-1EE112B69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738" y="1760538"/>
            <a:ext cx="4384040" cy="4754562"/>
          </a:xfrm>
        </p:spPr>
        <p:txBody>
          <a:bodyPr/>
          <a:lstStyle/>
          <a:p>
            <a:r>
              <a:rPr lang="en-US" dirty="0"/>
              <a:t>AV surveys</a:t>
            </a:r>
          </a:p>
          <a:p>
            <a:pPr lvl="1"/>
            <a:r>
              <a:rPr lang="en-US" dirty="0"/>
              <a:t>MAMU status</a:t>
            </a:r>
          </a:p>
          <a:p>
            <a:pPr lvl="2"/>
            <a:r>
              <a:rPr lang="en-US" dirty="0"/>
              <a:t>4 stations MAMU Occupied</a:t>
            </a:r>
          </a:p>
          <a:p>
            <a:pPr lvl="2"/>
            <a:r>
              <a:rPr lang="en-US" dirty="0"/>
              <a:t>6 stations MAMU Present</a:t>
            </a:r>
          </a:p>
          <a:p>
            <a:pPr lvl="2"/>
            <a:r>
              <a:rPr lang="en-US" dirty="0"/>
              <a:t>9 stations MAMU Not Detected</a:t>
            </a:r>
          </a:p>
          <a:p>
            <a:pPr lvl="1"/>
            <a:r>
              <a:rPr lang="en-US" dirty="0"/>
              <a:t>Missed 7 </a:t>
            </a:r>
            <a:r>
              <a:rPr lang="en-US" b="1" u="sng" dirty="0"/>
              <a:t>at least</a:t>
            </a:r>
            <a:r>
              <a:rPr lang="en-US" dirty="0"/>
              <a:t> MAMU Present</a:t>
            </a:r>
          </a:p>
          <a:p>
            <a:pPr marL="403225" lvl="1" indent="0">
              <a:buNone/>
            </a:pP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025989A-5339-9DF6-DDE1-C9B8521D9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138922"/>
              </p:ext>
            </p:extLst>
          </p:nvPr>
        </p:nvGraphicFramePr>
        <p:xfrm>
          <a:off x="4520123" y="5560447"/>
          <a:ext cx="4384040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80">
                  <a:extLst>
                    <a:ext uri="{9D8B030D-6E8A-4147-A177-3AD203B41FA5}">
                      <a16:colId xmlns:a16="http://schemas.microsoft.com/office/drawing/2014/main" val="2930213208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355779932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1623454065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Detected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Not detected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41479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Detected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022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Not detected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373434"/>
                  </a:ext>
                </a:extLst>
              </a:tr>
            </a:tbl>
          </a:graphicData>
        </a:graphic>
      </p:graphicFrame>
      <p:pic>
        <p:nvPicPr>
          <p:cNvPr id="7" name="Picture 6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4F3A9C6-1213-A48F-5574-4CE1B83A4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43" y="4537961"/>
            <a:ext cx="1159984" cy="889321"/>
          </a:xfrm>
          <a:prstGeom prst="rect">
            <a:avLst/>
          </a:prstGeom>
        </p:spPr>
      </p:pic>
      <p:pic>
        <p:nvPicPr>
          <p:cNvPr id="8" name="Picture 7" descr="Song Meter SM4 Wildlife Audio Recorder | Wildlife Acoustics">
            <a:extLst>
              <a:ext uri="{FF2B5EF4-FFF2-40B4-BE49-F238E27FC236}">
                <a16:creationId xmlns:a16="http://schemas.microsoft.com/office/drawing/2014/main" id="{40DA01ED-DF32-E3AE-AE40-11B0BBB2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11" y="5648617"/>
            <a:ext cx="1469812" cy="11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A277D7-D351-FDEB-3D35-992EF0A70C51}"/>
              </a:ext>
            </a:extLst>
          </p:cNvPr>
          <p:cNvSpPr txBox="1"/>
          <p:nvPr/>
        </p:nvSpPr>
        <p:spPr>
          <a:xfrm>
            <a:off x="4572000" y="1855818"/>
            <a:ext cx="4572000" cy="1778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6075" marR="0" lvl="0" indent="-2873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Passive acoustic </a:t>
            </a:r>
          </a:p>
          <a:p>
            <a:pPr marL="747713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688975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</a:rPr>
              <a:t>Never missed MAMU Occupied</a:t>
            </a:r>
          </a:p>
          <a:p>
            <a:pPr marL="747713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688975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</a:rPr>
              <a:t>Missed 3 MAMU Present</a:t>
            </a:r>
          </a:p>
        </p:txBody>
      </p:sp>
    </p:spTree>
    <p:extLst>
      <p:ext uri="{BB962C8B-B14F-4D97-AF65-F5344CB8AC3E}">
        <p14:creationId xmlns:p14="http://schemas.microsoft.com/office/powerpoint/2010/main" val="3115881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Future MAMU Surveys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0C32720-8E4D-34AD-F4AC-06129CC7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5" y="1853997"/>
            <a:ext cx="8900809" cy="44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432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0" y="153988"/>
            <a:ext cx="6199188" cy="105251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Management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38" y="1760538"/>
            <a:ext cx="4310062" cy="4754562"/>
          </a:xfrm>
        </p:spPr>
        <p:txBody>
          <a:bodyPr wrap="square" anchor="t">
            <a:normAutofit/>
          </a:bodyPr>
          <a:lstStyle/>
          <a:p>
            <a:r>
              <a:rPr lang="en-US" sz="2600" dirty="0"/>
              <a:t>Ensure Navy activities are implementing minimization measures</a:t>
            </a:r>
          </a:p>
          <a:p>
            <a:pPr lvl="1"/>
            <a:r>
              <a:rPr lang="en-US" sz="2200" dirty="0" err="1"/>
              <a:t>esp</a:t>
            </a:r>
            <a:r>
              <a:rPr lang="en-US" sz="2200" dirty="0"/>
              <a:t> near MAMU hotspots </a:t>
            </a:r>
          </a:p>
          <a:p>
            <a:r>
              <a:rPr lang="en-US" sz="2600" dirty="0"/>
              <a:t>Habitat enhancement through forestry projects</a:t>
            </a:r>
          </a:p>
          <a:p>
            <a:r>
              <a:rPr lang="en-US" sz="2600" dirty="0"/>
              <a:t>Contribute to advancing science and conservation of this species</a:t>
            </a:r>
          </a:p>
        </p:txBody>
      </p:sp>
      <p:pic>
        <p:nvPicPr>
          <p:cNvPr id="5" name="Content Placeholder 3" descr="A picture containing tree, outdoor, green, forest&#10;&#10;Description automatically generated">
            <a:extLst>
              <a:ext uri="{FF2B5EF4-FFF2-40B4-BE49-F238E27FC236}">
                <a16:creationId xmlns:a16="http://schemas.microsoft.com/office/drawing/2014/main" id="{55AE53BD-CA93-DB77-5D5A-6CAAC3934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r="22631" b="-1"/>
          <a:stretch/>
        </p:blipFill>
        <p:spPr>
          <a:xfrm>
            <a:off x="4648200" y="1760538"/>
            <a:ext cx="4310063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12D11F-37D3-ACA2-AFC2-515805DBB0E3}"/>
              </a:ext>
            </a:extLst>
          </p:cNvPr>
          <p:cNvSpPr txBox="1"/>
          <p:nvPr/>
        </p:nvSpPr>
        <p:spPr>
          <a:xfrm>
            <a:off x="4731027" y="6238101"/>
            <a:ext cx="4134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>
                <a:solidFill>
                  <a:schemeClr val="bg1"/>
                </a:solidFill>
              </a:rPr>
              <a:t>Brett Lovelace / Oregon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984471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236" y="192276"/>
            <a:ext cx="6199188" cy="1052512"/>
          </a:xfrm>
        </p:spPr>
        <p:txBody>
          <a:bodyPr/>
          <a:lstStyle/>
          <a:p>
            <a:r>
              <a:rPr lang="en-US" kern="0" dirty="0"/>
              <a:t>Thank you!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68E52D-5570-23C3-FE4C-1D0FA537F24A}"/>
              </a:ext>
            </a:extLst>
          </p:cNvPr>
          <p:cNvSpPr txBox="1">
            <a:spLocks/>
          </p:cNvSpPr>
          <p:nvPr/>
        </p:nvSpPr>
        <p:spPr bwMode="auto">
          <a:xfrm>
            <a:off x="108132" y="92086"/>
            <a:ext cx="3686174" cy="866464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2F4248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endParaRPr lang="en-US" kern="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95F3C3C-4CE7-6DAC-9591-1671681313F6}"/>
              </a:ext>
            </a:extLst>
          </p:cNvPr>
          <p:cNvSpPr txBox="1">
            <a:spLocks/>
          </p:cNvSpPr>
          <p:nvPr/>
        </p:nvSpPr>
        <p:spPr>
          <a:xfrm>
            <a:off x="242977" y="2802812"/>
            <a:ext cx="3543298" cy="1084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7B6FCC5-C6A7-7C73-2F1B-999ECC97F306}"/>
              </a:ext>
            </a:extLst>
          </p:cNvPr>
          <p:cNvSpPr txBox="1">
            <a:spLocks/>
          </p:cNvSpPr>
          <p:nvPr/>
        </p:nvSpPr>
        <p:spPr>
          <a:xfrm>
            <a:off x="1375236" y="1753269"/>
            <a:ext cx="6199188" cy="2420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Mapping, field support, surveyors, and validation: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2F18497-3C79-0CA7-8D11-C3084D43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954" y="4867550"/>
            <a:ext cx="1445194" cy="1572244"/>
          </a:xfrm>
          <a:prstGeom prst="rect">
            <a:avLst/>
          </a:prstGeom>
        </p:spPr>
      </p:pic>
      <p:pic>
        <p:nvPicPr>
          <p:cNvPr id="17" name="Picture 2" descr="United States Navy - Wikipedia">
            <a:extLst>
              <a:ext uri="{FF2B5EF4-FFF2-40B4-BE49-F238E27FC236}">
                <a16:creationId xmlns:a16="http://schemas.microsoft.com/office/drawing/2014/main" id="{701EDC38-2F00-9AC3-2749-0ACA424D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30" y="4705078"/>
            <a:ext cx="1657190" cy="16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Jim Creek Naval Radio Station - FoxRVTravel">
            <a:extLst>
              <a:ext uri="{FF2B5EF4-FFF2-40B4-BE49-F238E27FC236}">
                <a16:creationId xmlns:a16="http://schemas.microsoft.com/office/drawing/2014/main" id="{7BC9700E-BF6A-D332-C993-A2A423AD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7" b="95760" l="2000" r="95667">
                        <a14:foregroundMark x1="46667" y1="9894" x2="16000" y2="24735"/>
                        <a14:foregroundMark x1="16000" y1="24735" x2="11667" y2="47703"/>
                        <a14:foregroundMark x1="11667" y1="47703" x2="19667" y2="71378"/>
                        <a14:foregroundMark x1="19667" y1="71378" x2="64667" y2="85866"/>
                        <a14:foregroundMark x1="64667" y1="85866" x2="82000" y2="72792"/>
                        <a14:foregroundMark x1="82000" y1="72792" x2="87000" y2="47703"/>
                        <a14:foregroundMark x1="87000" y1="47703" x2="74333" y2="22615"/>
                        <a14:foregroundMark x1="74333" y1="22615" x2="57667" y2="10247"/>
                        <a14:foregroundMark x1="37333" y1="6007" x2="63000" y2="7420"/>
                        <a14:foregroundMark x1="63000" y1="7420" x2="85667" y2="26148"/>
                        <a14:foregroundMark x1="85667" y1="26148" x2="92333" y2="53357"/>
                        <a14:foregroundMark x1="92333" y1="53357" x2="87667" y2="73498"/>
                        <a14:foregroundMark x1="95333" y1="51943" x2="95333" y2="51943"/>
                        <a14:foregroundMark x1="25333" y1="80919" x2="56000" y2="92226"/>
                        <a14:foregroundMark x1="53333" y1="96113" x2="53333" y2="96113"/>
                        <a14:foregroundMark x1="12333" y1="68551" x2="6667" y2="49117"/>
                        <a14:foregroundMark x1="48667" y1="4594" x2="48667" y2="4594"/>
                        <a14:foregroundMark x1="53333" y1="2473" x2="53333" y2="2473"/>
                        <a14:foregroundMark x1="51000" y1="2473" x2="47333" y2="2473"/>
                        <a14:foregroundMark x1="40333" y1="4240" x2="19333" y2="16254"/>
                        <a14:foregroundMark x1="19333" y1="16254" x2="16667" y2="20848"/>
                        <a14:foregroundMark x1="3000" y1="46290" x2="11333" y2="23322"/>
                        <a14:foregroundMark x1="11333" y1="23322" x2="34667" y2="9187"/>
                        <a14:foregroundMark x1="34667" y1="9187" x2="63333" y2="7067"/>
                        <a14:foregroundMark x1="63333" y1="7067" x2="83667" y2="23322"/>
                        <a14:foregroundMark x1="83667" y1="23322" x2="94000" y2="46996"/>
                        <a14:foregroundMark x1="94000" y1="46996" x2="91000" y2="71731"/>
                        <a14:foregroundMark x1="91000" y1="71731" x2="74667" y2="87279"/>
                        <a14:foregroundMark x1="74667" y1="87279" x2="49333" y2="97527"/>
                        <a14:foregroundMark x1="49333" y1="97527" x2="23333" y2="90106"/>
                        <a14:foregroundMark x1="23333" y1="90106" x2="6667" y2="73852"/>
                        <a14:foregroundMark x1="6667" y1="73852" x2="2333" y2="46290"/>
                        <a14:foregroundMark x1="2333" y1="46290" x2="2333" y2="46290"/>
                        <a14:foregroundMark x1="91333" y1="69258" x2="91333" y2="69258"/>
                        <a14:foregroundMark x1="91333" y1="74205" x2="89667" y2="78092"/>
                        <a14:foregroundMark x1="89000" y1="81625" x2="80333" y2="83746"/>
                        <a14:foregroundMark x1="54333" y1="92933" x2="77000" y2="91519"/>
                        <a14:foregroundMark x1="79000" y1="92580" x2="81000" y2="79505"/>
                        <a14:foregroundMark x1="86000" y1="85512" x2="95000" y2="30035"/>
                        <a14:foregroundMark x1="95000" y1="30035" x2="76667" y2="12721"/>
                        <a14:foregroundMark x1="76667" y1="12721" x2="55667" y2="2827"/>
                        <a14:foregroundMark x1="55667" y1="2827" x2="30667" y2="4594"/>
                        <a14:foregroundMark x1="30667" y1="4594" x2="12000" y2="16608"/>
                        <a14:foregroundMark x1="92333" y1="35336" x2="95667" y2="61484"/>
                        <a14:foregroundMark x1="95667" y1="61484" x2="92667" y2="74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56" y="4823707"/>
            <a:ext cx="1763890" cy="16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C613D5E6-F372-17FB-51AE-70139B05D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19185"/>
              </p:ext>
            </p:extLst>
          </p:nvPr>
        </p:nvGraphicFramePr>
        <p:xfrm>
          <a:off x="2442830" y="2332045"/>
          <a:ext cx="4064000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30502378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262694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Juliana Jenkins 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Bryan Begay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55776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Sean Gee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Tom Munger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7974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Nicole Mutchler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Jacob Schmidt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978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Natalie Rugg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783715"/>
                  </a:ext>
                </a:extLst>
              </a:tr>
            </a:tbl>
          </a:graphicData>
        </a:graphic>
      </p:graphicFrame>
      <p:pic>
        <p:nvPicPr>
          <p:cNvPr id="2050" name="Picture 2" descr="Clients — Street Sounds Ecology, LLC">
            <a:extLst>
              <a:ext uri="{FF2B5EF4-FFF2-40B4-BE49-F238E27FC236}">
                <a16:creationId xmlns:a16="http://schemas.microsoft.com/office/drawing/2014/main" id="{54F4374A-22A0-F500-FBFB-0E0D952BC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427" y="4760230"/>
            <a:ext cx="1516124" cy="160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92848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0" y="1780164"/>
            <a:ext cx="9144000" cy="1206500"/>
          </a:xfrm>
        </p:spPr>
        <p:txBody>
          <a:bodyPr/>
          <a:lstStyle/>
          <a:p>
            <a:r>
              <a:rPr lang="en-US" dirty="0"/>
              <a:t>Questions/Comments?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0335A-3DDF-0461-6958-35E15D9B6500}"/>
              </a:ext>
            </a:extLst>
          </p:cNvPr>
          <p:cNvSpPr txBox="1"/>
          <p:nvPr/>
        </p:nvSpPr>
        <p:spPr>
          <a:xfrm>
            <a:off x="272374" y="4796903"/>
            <a:ext cx="71255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Adam Duarte</a:t>
            </a:r>
          </a:p>
          <a:p>
            <a:r>
              <a:rPr lang="pt-BR" sz="1800" dirty="0"/>
              <a:t>Email: adam.duarte@usda.gov</a:t>
            </a:r>
          </a:p>
          <a:p>
            <a:endParaRPr lang="pt-BR" sz="1800" dirty="0"/>
          </a:p>
          <a:p>
            <a:r>
              <a:rPr lang="pt-BR" sz="1800" dirty="0"/>
              <a:t>Alicia Higgs</a:t>
            </a:r>
          </a:p>
          <a:p>
            <a:r>
              <a:rPr lang="pt-BR" sz="1800" dirty="0"/>
              <a:t>Email: alicia.m.higgs.civ@us.navy.mil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6500"/>
          </a:xfrm>
        </p:spPr>
        <p:txBody>
          <a:bodyPr/>
          <a:lstStyle/>
          <a:p>
            <a:r>
              <a:rPr lang="en-US" altLang="en-US" dirty="0"/>
              <a:t>DoD Natural Resources</a:t>
            </a:r>
            <a:br>
              <a:rPr lang="en-US" altLang="en-US" dirty="0"/>
            </a:br>
            <a:r>
              <a:rPr lang="en-US" altLang="en-US" dirty="0"/>
              <a:t>Management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Sikes Act - the conservation and rehabilitation of natural resources on military installations</a:t>
            </a:r>
          </a:p>
          <a:p>
            <a:r>
              <a:rPr lang="en-US" dirty="0"/>
              <a:t>Requires Integrated Natural Resources Management Plan (INRMP)</a:t>
            </a:r>
          </a:p>
        </p:txBody>
      </p:sp>
      <p:pic>
        <p:nvPicPr>
          <p:cNvPr id="5" name="Picture 2" descr="60e8c155-7b82-4528-b919-bbc70656ddb0@NAMP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56" y="1569028"/>
            <a:ext cx="3290826" cy="246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718" y="4833783"/>
            <a:ext cx="1808209" cy="168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36" y="4137819"/>
            <a:ext cx="3285368" cy="2190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30647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DoD Natural Resources</a:t>
            </a:r>
            <a:br>
              <a:rPr lang="en-US" altLang="en-US" dirty="0"/>
            </a:br>
            <a:r>
              <a:rPr lang="en-US" altLang="en-US" dirty="0"/>
              <a:t>Management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37" y="1760538"/>
            <a:ext cx="4310062" cy="4754562"/>
          </a:xfrm>
        </p:spPr>
        <p:txBody>
          <a:bodyPr/>
          <a:lstStyle/>
          <a:p>
            <a:pPr marL="58737" indent="0" algn="ctr">
              <a:buNone/>
            </a:pPr>
            <a:r>
              <a:rPr lang="en-US" dirty="0"/>
              <a:t>Marbled Murrelet</a:t>
            </a:r>
          </a:p>
          <a:p>
            <a:pPr marL="58737" indent="0" algn="ctr">
              <a:buNone/>
            </a:pPr>
            <a:r>
              <a:rPr lang="en-US" sz="1800" dirty="0"/>
              <a:t>(MAMU)</a:t>
            </a:r>
          </a:p>
          <a:p>
            <a:pPr marL="58737" indent="0" algn="ctr">
              <a:buNone/>
            </a:pPr>
            <a:r>
              <a:rPr lang="en-US" sz="2200" i="1" dirty="0" err="1"/>
              <a:t>Brachyramphus</a:t>
            </a:r>
            <a:r>
              <a:rPr lang="en-US" sz="2200" i="1" dirty="0"/>
              <a:t> </a:t>
            </a:r>
            <a:r>
              <a:rPr lang="en-US" sz="2200" i="1" dirty="0" err="1"/>
              <a:t>marmoratus</a:t>
            </a:r>
            <a:endParaRPr lang="en-US" sz="2200" i="1" dirty="0"/>
          </a:p>
          <a:p>
            <a:pPr marL="58737" indent="0" algn="ctr">
              <a:buNone/>
            </a:pPr>
            <a:r>
              <a:rPr lang="en-US" sz="2200" dirty="0"/>
              <a:t>ESA threatened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8737" indent="0" algn="ctr">
              <a:buNone/>
            </a:pPr>
            <a:r>
              <a:rPr lang="en-US" dirty="0"/>
              <a:t>Northern Spotted Owl </a:t>
            </a:r>
            <a:r>
              <a:rPr lang="en-US" sz="1600" dirty="0"/>
              <a:t>(NSO)</a:t>
            </a:r>
          </a:p>
          <a:p>
            <a:pPr marL="58737" indent="0" algn="ctr">
              <a:buNone/>
            </a:pPr>
            <a:r>
              <a:rPr lang="en-US" sz="2200" i="1" dirty="0" err="1"/>
              <a:t>Strix</a:t>
            </a:r>
            <a:r>
              <a:rPr lang="en-US" sz="2200" i="1" dirty="0"/>
              <a:t> </a:t>
            </a:r>
            <a:r>
              <a:rPr lang="en-US" sz="2200" i="1" dirty="0" err="1"/>
              <a:t>occidentalis</a:t>
            </a:r>
            <a:r>
              <a:rPr lang="en-US" sz="2200" i="1" dirty="0"/>
              <a:t> </a:t>
            </a:r>
            <a:r>
              <a:rPr lang="en-US" sz="2200" i="1" dirty="0" err="1"/>
              <a:t>caurina</a:t>
            </a:r>
            <a:endParaRPr lang="en-US" sz="2200" i="1" dirty="0"/>
          </a:p>
          <a:p>
            <a:pPr marL="58737" indent="0" algn="ctr">
              <a:buNone/>
            </a:pPr>
            <a:r>
              <a:rPr lang="en-US" sz="2200" dirty="0"/>
              <a:t>ESA threatened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2" t="20429" r="18597" b="25495"/>
          <a:stretch/>
        </p:blipFill>
        <p:spPr>
          <a:xfrm rot="5400000">
            <a:off x="1041739" y="3270950"/>
            <a:ext cx="2598059" cy="291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MGP20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/>
          <a:stretch/>
        </p:blipFill>
        <p:spPr bwMode="auto">
          <a:xfrm>
            <a:off x="5435163" y="3311422"/>
            <a:ext cx="2736135" cy="3086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4483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Area:</a:t>
            </a:r>
            <a:br>
              <a:rPr lang="en-US" dirty="0"/>
            </a:br>
            <a:r>
              <a:rPr lang="en-US" dirty="0"/>
              <a:t>NRS(T) Jim Creek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0"/>
          <a:stretch/>
        </p:blipFill>
        <p:spPr>
          <a:xfrm>
            <a:off x="-204783" y="1457887"/>
            <a:ext cx="4806116" cy="508707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08" y="4411534"/>
            <a:ext cx="3827971" cy="2133424"/>
          </a:xfrm>
        </p:spPr>
      </p:pic>
      <p:grpSp>
        <p:nvGrpSpPr>
          <p:cNvPr id="10" name="Group 9"/>
          <p:cNvGrpSpPr/>
          <p:nvPr/>
        </p:nvGrpSpPr>
        <p:grpSpPr>
          <a:xfrm>
            <a:off x="1555750" y="5848273"/>
            <a:ext cx="3293558" cy="948072"/>
            <a:chOff x="1646158" y="5857974"/>
            <a:chExt cx="3109415" cy="9480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158" y="5857974"/>
              <a:ext cx="1846026" cy="94807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3492184" y="5857974"/>
              <a:ext cx="1048643" cy="9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98449" y="5899538"/>
              <a:ext cx="13571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0" dirty="0"/>
                <a:t>Critical Habitat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55573" y="1972198"/>
            <a:ext cx="40351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dirty="0">
                <a:latin typeface="+mn-lt"/>
              </a:rPr>
              <a:t>Very low frequency radio transmitter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dirty="0">
                <a:latin typeface="+mn-lt"/>
              </a:rPr>
              <a:t>Recreation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dirty="0">
                <a:latin typeface="+mn-lt"/>
              </a:rPr>
              <a:t>Old-growth forest conservation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037318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6500"/>
          </a:xfrm>
        </p:spPr>
        <p:txBody>
          <a:bodyPr/>
          <a:lstStyle/>
          <a:p>
            <a:r>
              <a:rPr lang="en-US" dirty="0"/>
              <a:t>Study Objectives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Determine NSO and MAMU status</a:t>
            </a:r>
          </a:p>
          <a:p>
            <a:endParaRPr lang="en-US" dirty="0"/>
          </a:p>
          <a:p>
            <a:r>
              <a:rPr lang="en-US" dirty="0"/>
              <a:t>Compare detectability  of MAMU</a:t>
            </a:r>
          </a:p>
          <a:p>
            <a:pPr lvl="1"/>
            <a:r>
              <a:rPr lang="en-US" dirty="0"/>
              <a:t>Standard AV surveys</a:t>
            </a:r>
          </a:p>
          <a:p>
            <a:pPr lvl="1"/>
            <a:r>
              <a:rPr lang="en-US" dirty="0"/>
              <a:t>Passive acoustic monitoring</a:t>
            </a:r>
          </a:p>
        </p:txBody>
      </p:sp>
      <p:pic>
        <p:nvPicPr>
          <p:cNvPr id="7" name="Picture 6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10BBB7C8-7930-7509-81FD-96FA01A17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50" y="4470490"/>
            <a:ext cx="2713512" cy="2082620"/>
          </a:xfrm>
          <a:prstGeom prst="rect">
            <a:avLst/>
          </a:prstGeom>
        </p:spPr>
      </p:pic>
      <p:pic>
        <p:nvPicPr>
          <p:cNvPr id="6" name="Picture 5" descr="Song Meter SM4 Wildlife Audio Recorder | Wildlife Acoustics">
            <a:extLst>
              <a:ext uri="{FF2B5EF4-FFF2-40B4-BE49-F238E27FC236}">
                <a16:creationId xmlns:a16="http://schemas.microsoft.com/office/drawing/2014/main" id="{8F0F8007-DD26-28F5-2B4D-8480E97A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3191" b="-3"/>
          <a:stretch/>
        </p:blipFill>
        <p:spPr bwMode="auto">
          <a:xfrm>
            <a:off x="4495800" y="1595438"/>
            <a:ext cx="2813194" cy="29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37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1555750" y="153988"/>
            <a:ext cx="6199188" cy="1052512"/>
          </a:xfrm>
        </p:spPr>
        <p:txBody>
          <a:bodyPr wrap="square" anchor="ctr">
            <a:normAutofit/>
          </a:bodyPr>
          <a:lstStyle/>
          <a:p>
            <a:r>
              <a:rPr lang="en-US"/>
              <a:t>Passive Acoustic Surveys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008CB-7D4F-A1A5-EA85-DE2B6F12D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5" r="-3" b="3044"/>
          <a:stretch/>
        </p:blipFill>
        <p:spPr>
          <a:xfrm>
            <a:off x="185738" y="1760538"/>
            <a:ext cx="4310062" cy="475456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760538"/>
            <a:ext cx="4310063" cy="4754562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Pros: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Detect whole suite of vocalizing species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Permanent record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Monitor many sites at once over longer periods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Detect rare or cryptic vocalizing species</a:t>
            </a:r>
          </a:p>
          <a:p>
            <a:pPr marL="403225" lvl="1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Cons: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Storing</a:t>
            </a:r>
            <a:r>
              <a:rPr lang="en-US" sz="2000" dirty="0">
                <a:effectLst/>
              </a:rPr>
              <a:t>, processing, validating many hours of sound data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At mercy of technology</a:t>
            </a:r>
          </a:p>
        </p:txBody>
      </p:sp>
      <p:pic>
        <p:nvPicPr>
          <p:cNvPr id="4" name="Picture 3" descr="Song Meter SM4 Wildlife Audio Recorder | Wildlife Acoustics">
            <a:extLst>
              <a:ext uri="{FF2B5EF4-FFF2-40B4-BE49-F238E27FC236}">
                <a16:creationId xmlns:a16="http://schemas.microsoft.com/office/drawing/2014/main" id="{6E857C95-9537-65A0-91AC-6FD3D2F26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3191" b="-3"/>
          <a:stretch/>
        </p:blipFill>
        <p:spPr bwMode="auto">
          <a:xfrm>
            <a:off x="7510429" y="0"/>
            <a:ext cx="1299592" cy="13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512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1555750" y="153988"/>
            <a:ext cx="6199188" cy="1052512"/>
          </a:xfrm>
        </p:spPr>
        <p:txBody>
          <a:bodyPr wrap="square" anchor="ctr">
            <a:normAutofit/>
          </a:bodyPr>
          <a:lstStyle/>
          <a:p>
            <a:r>
              <a:rPr lang="en-US"/>
              <a:t>Audio-visual Surveys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85738" y="1760538"/>
            <a:ext cx="4310062" cy="4754562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Pros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</a:t>
            </a:r>
            <a:r>
              <a:rPr lang="en-US" dirty="0">
                <a:effectLst/>
              </a:rPr>
              <a:t>etect vocalizations and flight behavior for MAMU</a:t>
            </a:r>
          </a:p>
          <a:p>
            <a:pPr lvl="1"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Cons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Navigate </a:t>
            </a:r>
            <a:r>
              <a:rPr lang="en-US" dirty="0">
                <a:effectLst/>
              </a:rPr>
              <a:t>to site in dark, early mornings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 mercy of weather and technician availability, ID skill, and attention span</a:t>
            </a:r>
          </a:p>
          <a:p>
            <a:pPr lvl="1">
              <a:lnSpc>
                <a:spcPct val="90000"/>
              </a:lnSpc>
            </a:pPr>
            <a:endParaRPr lang="en-US" dirty="0">
              <a:effectLst/>
            </a:endParaRPr>
          </a:p>
          <a:p>
            <a:pPr lvl="1">
              <a:lnSpc>
                <a:spcPct val="90000"/>
              </a:lnSpc>
            </a:pPr>
            <a:endParaRPr lang="en-US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06EF3D-F14B-DB8C-C646-4495A538E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96" r="-1" b="7650"/>
          <a:stretch/>
        </p:blipFill>
        <p:spPr>
          <a:xfrm>
            <a:off x="4648200" y="1760538"/>
            <a:ext cx="4310063" cy="4754562"/>
          </a:xfrm>
          <a:prstGeom prst="rect">
            <a:avLst/>
          </a:prstGeom>
          <a:noFill/>
        </p:spPr>
      </p:pic>
      <p:sp>
        <p:nvSpPr>
          <p:cNvPr id="17417" name="Slide Number Placeholder 4">
            <a:extLst>
              <a:ext uri="{FF2B5EF4-FFF2-40B4-BE49-F238E27FC236}">
                <a16:creationId xmlns:a16="http://schemas.microsoft.com/office/drawing/2014/main" id="{453C61DB-9A36-6ED5-5221-CB12056D06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3262" y="6246812"/>
            <a:ext cx="1905000" cy="4572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bg1">
                    <a:lumMod val="85000"/>
                  </a:schemeClr>
                </a:solidFill>
              </a:rPr>
              <a:t>Nick Hatch</a:t>
            </a:r>
          </a:p>
        </p:txBody>
      </p:sp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C0BC96B-9E2C-66A1-DCF9-510CF6F8F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77" y="153988"/>
            <a:ext cx="1500658" cy="11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7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6500"/>
          </a:xfrm>
        </p:spPr>
        <p:txBody>
          <a:bodyPr/>
          <a:lstStyle/>
          <a:p>
            <a:r>
              <a:rPr lang="en-US" sz="3600" dirty="0"/>
              <a:t>Survey Design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4394" y="1857100"/>
            <a:ext cx="4310062" cy="4754562"/>
          </a:xfrm>
        </p:spPr>
        <p:txBody>
          <a:bodyPr/>
          <a:lstStyle/>
          <a:p>
            <a:pPr marL="58737" indent="0">
              <a:buNone/>
            </a:pPr>
            <a:r>
              <a:rPr lang="en-US" sz="2000" dirty="0"/>
              <a:t>Passive Acoustic</a:t>
            </a:r>
          </a:p>
          <a:p>
            <a:r>
              <a:rPr lang="en-US" sz="1800" dirty="0"/>
              <a:t>Within 10m of the audio-visual survey station</a:t>
            </a:r>
          </a:p>
          <a:p>
            <a:r>
              <a:rPr lang="en-US" sz="1800" dirty="0"/>
              <a:t>Throughout study area</a:t>
            </a:r>
          </a:p>
          <a:p>
            <a:r>
              <a:rPr lang="en-US" sz="1800" dirty="0"/>
              <a:t>39 total stations</a:t>
            </a:r>
          </a:p>
          <a:p>
            <a:pPr lvl="1"/>
            <a:endParaRPr lang="en-US" sz="2000" dirty="0">
              <a:effectLst/>
              <a:latin typeface="Calibri (body)"/>
              <a:ea typeface="Times New Roman" panose="02020603050405020304" pitchFamily="18" charset="0"/>
            </a:endParaRPr>
          </a:p>
          <a:p>
            <a:pPr lvl="1"/>
            <a:endParaRPr lang="en-US" sz="20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81451C1-3D4F-2B29-ABB1-6C5DA0426B0C}"/>
              </a:ext>
            </a:extLst>
          </p:cNvPr>
          <p:cNvSpPr txBox="1">
            <a:spLocks/>
          </p:cNvSpPr>
          <p:nvPr/>
        </p:nvSpPr>
        <p:spPr bwMode="auto">
          <a:xfrm>
            <a:off x="4765842" y="1857100"/>
            <a:ext cx="4310062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60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771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>
                <a:tab pos="688975" algn="l"/>
              </a:tabLst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033463" indent="-2381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422400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8737" indent="0">
              <a:buNone/>
            </a:pPr>
            <a:r>
              <a:rPr lang="en-US" sz="2000" b="0" i="0" kern="0" dirty="0"/>
              <a:t>Audio-visual Surveys</a:t>
            </a:r>
          </a:p>
          <a:p>
            <a:r>
              <a:rPr lang="en-US" sz="1800" b="0" i="0" kern="0" dirty="0"/>
              <a:t>Pacific Seabird Group (inland forest survey protocol) </a:t>
            </a:r>
          </a:p>
          <a:p>
            <a:r>
              <a:rPr lang="en-US" sz="1800" b="0" i="0" kern="0" dirty="0"/>
              <a:t>19 stations throughout quality MAMU nesting habitat</a:t>
            </a:r>
          </a:p>
        </p:txBody>
      </p:sp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312BEC56-39D3-126C-2548-C52B3E681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" y="3778250"/>
            <a:ext cx="4229100" cy="3079750"/>
          </a:xfrm>
          <a:prstGeom prst="rect">
            <a:avLst/>
          </a:prstGeom>
        </p:spPr>
      </p:pic>
      <p:pic>
        <p:nvPicPr>
          <p:cNvPr id="7" name="Picture 6" descr="Chart&#10;&#10;Description automatically generated with low confidence">
            <a:extLst>
              <a:ext uri="{FF2B5EF4-FFF2-40B4-BE49-F238E27FC236}">
                <a16:creationId xmlns:a16="http://schemas.microsoft.com/office/drawing/2014/main" id="{380B3CE3-A0B5-4A42-24E1-D134816A5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70" y="3823229"/>
            <a:ext cx="4058055" cy="2989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F9728-DD2C-7C25-A7FD-3BF556E18DC5}"/>
              </a:ext>
            </a:extLst>
          </p:cNvPr>
          <p:cNvSpPr txBox="1"/>
          <p:nvPr/>
        </p:nvSpPr>
        <p:spPr>
          <a:xfrm>
            <a:off x="2482922" y="4092437"/>
            <a:ext cx="3873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June 14 – Aug 5, 2022</a:t>
            </a:r>
          </a:p>
        </p:txBody>
      </p:sp>
      <p:pic>
        <p:nvPicPr>
          <p:cNvPr id="9" name="Picture 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2EFF326B-A4CA-1B45-3664-216534F23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62" y="5500045"/>
            <a:ext cx="1159984" cy="889321"/>
          </a:xfrm>
          <a:prstGeom prst="rect">
            <a:avLst/>
          </a:prstGeom>
        </p:spPr>
      </p:pic>
      <p:pic>
        <p:nvPicPr>
          <p:cNvPr id="10" name="Picture 9" descr="Song Meter SM4 Wildlife Audio Recorder | Wildlife Acoustics">
            <a:extLst>
              <a:ext uri="{FF2B5EF4-FFF2-40B4-BE49-F238E27FC236}">
                <a16:creationId xmlns:a16="http://schemas.microsoft.com/office/drawing/2014/main" id="{127AFF5B-43B4-AB2C-ECB0-BB5CD3D4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" y="4971973"/>
            <a:ext cx="1186212" cy="88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75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6500"/>
          </a:xfrm>
        </p:spPr>
        <p:txBody>
          <a:bodyPr/>
          <a:lstStyle/>
          <a:p>
            <a:r>
              <a:rPr lang="en-US" sz="3600" dirty="0"/>
              <a:t>Survey Design</a:t>
            </a:r>
            <a:endParaRPr lang="en-US" altLang="en-US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5FF6D3C-63C8-F8F0-2C71-8FAD3C80A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6" y="928643"/>
            <a:ext cx="7672788" cy="592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562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180C62441A2B45BAB38F479FE76D61" ma:contentTypeVersion="2" ma:contentTypeDescription="Create a new document." ma:contentTypeScope="" ma:versionID="4b3322549d460b6b8c8c2cf4e43144f1">
  <xsd:schema xmlns:xsd="http://www.w3.org/2001/XMLSchema" xmlns:p="http://schemas.microsoft.com/office/2006/metadata/properties" xmlns:ns2="9bd145cf-d02b-4f04-81ac-0b67eb982966" targetNamespace="http://schemas.microsoft.com/office/2006/metadata/properties" ma:root="true" ma:fieldsID="a3bde9fd99d2f57d4c66b37364bf8827" ns2:_="">
    <xsd:import namespace="9bd145cf-d02b-4f04-81ac-0b67eb982966"/>
    <xsd:element name="properties">
      <xsd:complexType>
        <xsd:sequence>
          <xsd:element name="documentManagement">
            <xsd:complexType>
              <xsd:all>
                <xsd:element ref="ns2:Meeting_x0020_Date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9bd145cf-d02b-4f04-81ac-0b67eb982966" elementFormDefault="qualified">
    <xsd:import namespace="http://schemas.microsoft.com/office/2006/documentManagement/types"/>
    <xsd:element name="Meeting_x0020_Date" ma:index="8" ma:displayName="ESC Date" ma:default="[today]" ma:format="DateOnly" ma:internalName="Meeting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9bd145cf-d02b-4f04-81ac-0b67eb982966">2011-05-26T07:00:00+00:00</Meeting_x0020_Date>
  </documentManagement>
</p:properties>
</file>

<file path=customXml/itemProps1.xml><?xml version="1.0" encoding="utf-8"?>
<ds:datastoreItem xmlns:ds="http://schemas.openxmlformats.org/officeDocument/2006/customXml" ds:itemID="{C662EE3D-7EAD-4356-A617-A68B7E945C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5F95E8-FE84-4580-A43F-D18BF8C3C4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d145cf-d02b-4f04-81ac-0b67eb98296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EBD6170-D017-4B9F-B27A-4EF44E280CA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bd145cf-d02b-4f04-81ac-0b67eb982966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31051</TotalTime>
  <Words>860</Words>
  <Application>Microsoft Office PowerPoint</Application>
  <PresentationFormat>On-screen Show (4:3)</PresentationFormat>
  <Paragraphs>157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(body)</vt:lpstr>
      <vt:lpstr>Times New Roman</vt:lpstr>
      <vt:lpstr>Default Design</vt:lpstr>
      <vt:lpstr>Custom Design</vt:lpstr>
      <vt:lpstr>PowerPoint Presentation</vt:lpstr>
      <vt:lpstr>DoD Natural Resources Management Program</vt:lpstr>
      <vt:lpstr>DoD Natural Resources Management Program</vt:lpstr>
      <vt:lpstr>Study Area: NRS(T) Jim Creek</vt:lpstr>
      <vt:lpstr>Study Objectives</vt:lpstr>
      <vt:lpstr>Passive Acoustic Surveys</vt:lpstr>
      <vt:lpstr>Audio-visual Surveys</vt:lpstr>
      <vt:lpstr>Survey Design</vt:lpstr>
      <vt:lpstr>Survey Design</vt:lpstr>
      <vt:lpstr>Audio Data Analyses</vt:lpstr>
      <vt:lpstr>Results</vt:lpstr>
      <vt:lpstr>Passive Acoustic MAMU Detections</vt:lpstr>
      <vt:lpstr>Audio-visual Survey MAMU Detections</vt:lpstr>
      <vt:lpstr>Comparing MAMU Detections</vt:lpstr>
      <vt:lpstr>Implications for Future MAMU Surveys</vt:lpstr>
      <vt:lpstr>Management Implications</vt:lpstr>
      <vt:lpstr>Thank you!</vt:lpstr>
      <vt:lpstr>Questions/Comments?</vt:lpstr>
    </vt:vector>
  </TitlesOfParts>
  <Company>CNRNW N5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FY12 Business Planning Guidance</dc:title>
  <dc:creator>Van Badzik, CNRNW N5</dc:creator>
  <cp:lastModifiedBy>Duarte, Adam - FS, WA</cp:lastModifiedBy>
  <cp:revision>1530</cp:revision>
  <cp:lastPrinted>2023-02-16T19:10:44Z</cp:lastPrinted>
  <dcterms:created xsi:type="dcterms:W3CDTF">2004-06-29T22:52:43Z</dcterms:created>
  <dcterms:modified xsi:type="dcterms:W3CDTF">2023-04-21T23:23:38Z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NADSUSWE\shaun.willis</vt:lpwstr>
  </property>
  <property fmtid="{D5CDD505-2E9C-101B-9397-08002B2CF9AE}" pid="3" name="display_urn:schemas-microsoft-com:office:office#Author">
    <vt:lpwstr>NADSUSWE\shaun.willis</vt:lpwstr>
  </property>
  <property fmtid="{D5CDD505-2E9C-101B-9397-08002B2CF9AE}" pid="4" name="ContentType">
    <vt:lpwstr>Document</vt:lpwstr>
  </property>
  <property fmtid="{D5CDD505-2E9C-101B-9397-08002B2CF9AE}" pid="5" name="Subj">
    <vt:lpwstr>2009-03-18 FRAG-HCBCFT Meeting</vt:lpwstr>
  </property>
  <property fmtid="{D5CDD505-2E9C-101B-9397-08002B2CF9AE}" pid="6" name="Order">
    <vt:lpwstr>4900.00000000000</vt:lpwstr>
  </property>
  <property fmtid="{D5CDD505-2E9C-101B-9397-08002B2CF9AE}" pid="7" name="ContentTypeId">
    <vt:lpwstr>0x010100AF180C62441A2B45BAB38F479FE76D61</vt:lpwstr>
  </property>
  <property fmtid="{D5CDD505-2E9C-101B-9397-08002B2CF9AE}" pid="8" name="Category0">
    <vt:lpwstr>Business Planning</vt:lpwstr>
  </property>
  <property fmtid="{D5CDD505-2E9C-101B-9397-08002B2CF9AE}" pid="9" name="Category">
    <vt:lpwstr>N52- Planning</vt:lpwstr>
  </property>
</Properties>
</file>